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0" r:id="rId27"/>
    <p:sldId id="282" r:id="rId28"/>
    <p:sldId id="283" r:id="rId29"/>
    <p:sldId id="288" r:id="rId30"/>
    <p:sldId id="289" r:id="rId31"/>
    <p:sldId id="269" r:id="rId32"/>
    <p:sldId id="285" r:id="rId33"/>
    <p:sldId id="284" r:id="rId34"/>
    <p:sldId id="286"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00000"/>
    <a:srgbClr val="EC0D30"/>
    <a:srgbClr val="22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91" d="100"/>
          <a:sy n="191" d="100"/>
        </p:scale>
        <p:origin x="-2888"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469186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6" name="Shape 20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2" name="Shape 26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0" name="Shape 27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3" name="Shape 2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0" name="Shape 29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14" name="Shape 3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2" name="Shape 3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7" name="Shape 3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0" name="Shape 3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3" name="Shape 39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2" name="Shape 13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0" name="Shape 14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7" name="Shape 7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4" name="Shape 8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3"/>
          </p:nvPr>
        </p:nvSpPr>
        <p:spPr>
          <a:xfrm>
            <a:off x="4648200" y="3938588"/>
            <a:ext cx="4038600" cy="21875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8" name="Shape 3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0" name="Shape 5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7" name="Shape 5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autoupkeep.com/presentations" TargetMode="Externa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news.ihsmarkit.com/press-release/automotive/vehicles-getting-older-average-age-light-cars-and-trucks-us-rises-again-201" TargetMode="External"/><Relationship Id="rId4" Type="http://schemas.openxmlformats.org/officeDocument/2006/relationships/hyperlink" Target="http://media.carcare.org/2017-07-11-Community-Car-Care-Events-Show-Most-Vehicles-Need-Service" TargetMode="External"/><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WdmD1jF8aw" TargetMode="External"/><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hyperlink" Target="https://www.youtube.com/watch?v=IOooYBJWBa4"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www.autoupkeep.com/standards/"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hyperlink" Target="http://www.autoupkeep.com/app/" TargetMode="External"/><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autoupkeep.com/" TargetMode="External"/><Relationship Id="rId4" Type="http://schemas.openxmlformats.org/officeDocument/2006/relationships/image" Target="../media/image1.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aseeducation.org/resources"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aseeducation.org/resources"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www.rollinghillspublishing.com/" TargetMode="External"/><Relationship Id="rId4" Type="http://schemas.openxmlformats.org/officeDocument/2006/relationships/hyperlink" Target="http://www.autoupkeep.com/" TargetMode="External"/><Relationship Id="rId5" Type="http://schemas.openxmlformats.org/officeDocument/2006/relationships/hyperlink" Target="mailto:info@autoupkeep.com" TargetMode="External"/><Relationship Id="rId6" Type="http://schemas.openxmlformats.org/officeDocument/2006/relationships/hyperlink" Target="http://www.linkedin.com/in/MichaelEGray" TargetMode="External"/><Relationship Id="rId7" Type="http://schemas.openxmlformats.org/officeDocument/2006/relationships/hyperlink" Target="http://www.twitter.com/AutoUpkeep" TargetMode="External"/><Relationship Id="rId8" Type="http://schemas.openxmlformats.org/officeDocument/2006/relationships/hyperlink" Target="http://www.video.autoupkeep.com/" TargetMode="External"/><Relationship Id="rId9" Type="http://schemas.openxmlformats.org/officeDocument/2006/relationships/hyperlink" Target="http://www.youtube.com/AutoUpkeep" TargetMode="External"/><Relationship Id="rId10" Type="http://schemas.openxmlformats.org/officeDocument/2006/relationships/hyperlink" Target="http://www.facebook.com/AutoUpkeep" TargetMode="External"/><Relationship Id="rId11"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ritter.tea.state.tx.us/rules/tac/chapter130/ch130p.html"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ritter.tea.state.tx.us/rules/tac/chapter130/ch130p.html" TargetMode="External"/><Relationship Id="rId4" Type="http://schemas.openxmlformats.org/officeDocument/2006/relationships/hyperlink" Target="https://txcte.org/course-binder/automotive-basics" TargetMode="External"/><Relationship Id="rId5" Type="http://schemas.openxmlformats.org/officeDocument/2006/relationships/hyperlink" Target="http://www.autoupkeep.com/standards/" TargetMode="External"/><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 name="Right Arrow 1"/>
          <p:cNvSpPr/>
          <p:nvPr/>
        </p:nvSpPr>
        <p:spPr>
          <a:xfrm>
            <a:off x="214041" y="2654019"/>
            <a:ext cx="2154677" cy="1562447"/>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Shape 92"/>
          <p:cNvSpPr txBox="1">
            <a:spLocks noGrp="1"/>
          </p:cNvSpPr>
          <p:nvPr>
            <p:ph type="ctrTitle"/>
          </p:nvPr>
        </p:nvSpPr>
        <p:spPr>
          <a:xfrm>
            <a:off x="0" y="228600"/>
            <a:ext cx="91440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5400"/>
              <a:buFont typeface="Arial"/>
              <a:buNone/>
            </a:pPr>
            <a:r>
              <a:rPr lang="en-US" sz="5400" b="1" i="0" u="none" strike="noStrike" cap="none">
                <a:solidFill>
                  <a:schemeClr val="dk2"/>
                </a:solidFill>
                <a:latin typeface="Arial"/>
                <a:ea typeface="Arial"/>
                <a:cs typeface="Arial"/>
                <a:sym typeface="Arial"/>
              </a:rPr>
              <a:t>Automotive Basics</a:t>
            </a:r>
            <a:br>
              <a:rPr lang="en-US" sz="5400" b="1" i="0" u="none" strike="noStrike" cap="none">
                <a:solidFill>
                  <a:schemeClr val="dk2"/>
                </a:solidFill>
                <a:latin typeface="Arial"/>
                <a:ea typeface="Arial"/>
                <a:cs typeface="Arial"/>
                <a:sym typeface="Arial"/>
              </a:rPr>
            </a:br>
            <a:endParaRPr/>
          </a:p>
        </p:txBody>
      </p:sp>
      <p:sp>
        <p:nvSpPr>
          <p:cNvPr id="93" name="Shape 93"/>
          <p:cNvSpPr txBox="1"/>
          <p:nvPr/>
        </p:nvSpPr>
        <p:spPr>
          <a:xfrm>
            <a:off x="1371600" y="1676400"/>
            <a:ext cx="6400800" cy="60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94" name="Shape 9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
        <p:nvSpPr>
          <p:cNvPr id="95" name="Shape 95"/>
          <p:cNvSpPr txBox="1">
            <a:spLocks noGrp="1"/>
          </p:cNvSpPr>
          <p:nvPr>
            <p:ph type="subTitle" idx="1"/>
          </p:nvPr>
        </p:nvSpPr>
        <p:spPr>
          <a:xfrm>
            <a:off x="0" y="4876800"/>
            <a:ext cx="9144000" cy="129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Presenter:</a:t>
            </a:r>
            <a:endParaRPr/>
          </a:p>
          <a:p>
            <a:pPr marL="0" marR="0" lvl="0" indent="0" algn="ctr"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Michael Gray, Co-Author of Auto Upkeep</a:t>
            </a:r>
            <a:endParaRPr/>
          </a:p>
          <a:p>
            <a:pPr marL="0" marR="0" lvl="0" indent="0" algn="ctr" rtl="0">
              <a:lnSpc>
                <a:spcPct val="100000"/>
              </a:lnSpc>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This presentation is available at </a:t>
            </a:r>
            <a:r>
              <a:rPr lang="en-US" sz="2000" b="0" i="0" u="sng" strike="noStrike" cap="none">
                <a:solidFill>
                  <a:schemeClr val="hlink"/>
                </a:solidFill>
                <a:latin typeface="Arial"/>
                <a:ea typeface="Arial"/>
                <a:cs typeface="Arial"/>
                <a:sym typeface="Arial"/>
                <a:hlinkClick r:id="rId4"/>
              </a:rPr>
              <a:t>www.AutoUpkeep.com/presentations</a:t>
            </a:r>
            <a:r>
              <a:rPr lang="en-US" sz="2000" b="0" i="0" u="none" strike="noStrike" cap="none">
                <a:solidFill>
                  <a:schemeClr val="dk1"/>
                </a:solidFill>
                <a:latin typeface="Arial"/>
                <a:ea typeface="Arial"/>
                <a:cs typeface="Arial"/>
                <a:sym typeface="Arial"/>
              </a:rPr>
              <a:t>. </a:t>
            </a:r>
            <a:endParaRPr/>
          </a:p>
        </p:txBody>
      </p:sp>
      <p:pic>
        <p:nvPicPr>
          <p:cNvPr id="96" name="Shape 96"/>
          <p:cNvPicPr preferRelativeResize="0"/>
          <p:nvPr/>
        </p:nvPicPr>
        <p:blipFill rotWithShape="1">
          <a:blip r:embed="rId5">
            <a:alphaModFix/>
          </a:blip>
          <a:srcRect/>
          <a:stretch/>
        </p:blipFill>
        <p:spPr>
          <a:xfrm>
            <a:off x="7772400" y="304800"/>
            <a:ext cx="747712" cy="639762"/>
          </a:xfrm>
          <a:prstGeom prst="rect">
            <a:avLst/>
          </a:prstGeom>
          <a:noFill/>
          <a:ln>
            <a:noFill/>
          </a:ln>
        </p:spPr>
      </p:pic>
      <p:sp>
        <p:nvSpPr>
          <p:cNvPr id="98" name="Shape 98"/>
          <p:cNvSpPr txBox="1"/>
          <p:nvPr/>
        </p:nvSpPr>
        <p:spPr>
          <a:xfrm>
            <a:off x="228600" y="3048000"/>
            <a:ext cx="1905000" cy="738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dirty="0">
                <a:solidFill>
                  <a:schemeClr val="dk1"/>
                </a:solidFill>
                <a:latin typeface="Arial"/>
                <a:ea typeface="Arial"/>
                <a:cs typeface="Arial"/>
                <a:sym typeface="Arial"/>
              </a:rPr>
              <a:t>TRANSPORTATION,</a:t>
            </a:r>
            <a:endParaRPr dirty="0"/>
          </a:p>
          <a:p>
            <a:pPr marL="0" marR="0" lvl="0" indent="0" algn="ctr" rtl="0">
              <a:lnSpc>
                <a:spcPct val="100000"/>
              </a:lnSpc>
              <a:spcBef>
                <a:spcPts val="0"/>
              </a:spcBef>
              <a:spcAft>
                <a:spcPts val="0"/>
              </a:spcAft>
              <a:buClr>
                <a:schemeClr val="dk1"/>
              </a:buClr>
              <a:buSzPts val="1400"/>
              <a:buFont typeface="Arial"/>
              <a:buNone/>
            </a:pPr>
            <a:r>
              <a:rPr lang="en-US" sz="1400" b="0" i="0" u="none" dirty="0">
                <a:solidFill>
                  <a:schemeClr val="dk1"/>
                </a:solidFill>
                <a:latin typeface="Arial"/>
                <a:ea typeface="Arial"/>
                <a:cs typeface="Arial"/>
                <a:sym typeface="Arial"/>
              </a:rPr>
              <a:t>DISTRIBUTION,</a:t>
            </a:r>
            <a:endParaRPr dirty="0"/>
          </a:p>
          <a:p>
            <a:pPr marL="0" marR="0" lvl="0" indent="0" algn="ctr" rtl="0">
              <a:lnSpc>
                <a:spcPct val="100000"/>
              </a:lnSpc>
              <a:spcBef>
                <a:spcPts val="0"/>
              </a:spcBef>
              <a:spcAft>
                <a:spcPts val="0"/>
              </a:spcAft>
              <a:buClr>
                <a:schemeClr val="dk1"/>
              </a:buClr>
              <a:buSzPts val="1400"/>
              <a:buFont typeface="Arial"/>
              <a:buNone/>
            </a:pPr>
            <a:r>
              <a:rPr lang="en-US" sz="1400" b="0" i="0" u="none" dirty="0">
                <a:solidFill>
                  <a:schemeClr val="dk1"/>
                </a:solidFill>
                <a:latin typeface="Arial"/>
                <a:ea typeface="Arial"/>
                <a:cs typeface="Arial"/>
                <a:sym typeface="Arial"/>
              </a:rPr>
              <a:t>&amp; LOGISTICS</a:t>
            </a:r>
            <a:endParaRPr dirty="0"/>
          </a:p>
        </p:txBody>
      </p:sp>
      <p:sp>
        <p:nvSpPr>
          <p:cNvPr id="99" name="Shape 99"/>
          <p:cNvSpPr/>
          <p:nvPr/>
        </p:nvSpPr>
        <p:spPr>
          <a:xfrm>
            <a:off x="2514600" y="2895600"/>
            <a:ext cx="2057400" cy="990600"/>
          </a:xfrm>
          <a:prstGeom prst="roundRect">
            <a:avLst>
              <a:gd name="adj" fmla="val 16667"/>
            </a:avLst>
          </a:prstGeom>
          <a:solidFill>
            <a:srgbClr val="FF0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0" name="Shape 100"/>
          <p:cNvSpPr txBox="1"/>
          <p:nvPr/>
        </p:nvSpPr>
        <p:spPr>
          <a:xfrm>
            <a:off x="2667000" y="2895600"/>
            <a:ext cx="1828800" cy="954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FACILITY &amp; MOBILE EQUIPMENT MAINTENANCE</a:t>
            </a:r>
            <a:endParaRPr/>
          </a:p>
        </p:txBody>
      </p:sp>
      <p:sp>
        <p:nvSpPr>
          <p:cNvPr id="101" name="Shape 101"/>
          <p:cNvSpPr txBox="1"/>
          <p:nvPr/>
        </p:nvSpPr>
        <p:spPr>
          <a:xfrm>
            <a:off x="228600" y="1447800"/>
            <a:ext cx="86106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sng">
                <a:solidFill>
                  <a:schemeClr val="dk1"/>
                </a:solidFill>
                <a:latin typeface="Arial"/>
                <a:ea typeface="Arial"/>
                <a:cs typeface="Arial"/>
                <a:sym typeface="Arial"/>
              </a:rPr>
              <a:t>Career Cluster</a:t>
            </a:r>
            <a:r>
              <a:rPr lang="en-US" sz="1800" b="0" i="0" u="none">
                <a:solidFill>
                  <a:schemeClr val="dk1"/>
                </a:solidFill>
                <a:latin typeface="Arial"/>
                <a:ea typeface="Arial"/>
                <a:cs typeface="Arial"/>
                <a:sym typeface="Arial"/>
              </a:rPr>
              <a:t>                    </a:t>
            </a:r>
            <a:r>
              <a:rPr lang="en-US" sz="1800" b="0" i="0" u="sng">
                <a:solidFill>
                  <a:schemeClr val="dk1"/>
                </a:solidFill>
                <a:latin typeface="Arial"/>
                <a:ea typeface="Arial"/>
                <a:cs typeface="Arial"/>
                <a:sym typeface="Arial"/>
              </a:rPr>
              <a:t>Pathway</a:t>
            </a:r>
            <a:r>
              <a:rPr lang="en-US" sz="1800" b="0" i="0" u="none">
                <a:solidFill>
                  <a:schemeClr val="dk1"/>
                </a:solidFill>
                <a:latin typeface="Arial"/>
                <a:ea typeface="Arial"/>
                <a:cs typeface="Arial"/>
                <a:sym typeface="Arial"/>
              </a:rPr>
              <a:t>                       </a:t>
            </a:r>
            <a:r>
              <a:rPr lang="en-US" sz="1800" b="0" i="0" u="sng">
                <a:solidFill>
                  <a:schemeClr val="dk1"/>
                </a:solidFill>
                <a:latin typeface="Arial"/>
                <a:ea typeface="Arial"/>
                <a:cs typeface="Arial"/>
                <a:sym typeface="Arial"/>
              </a:rPr>
              <a:t>Courses</a:t>
            </a:r>
            <a:r>
              <a:rPr lang="en-US" sz="1800" b="0" i="0" u="none">
                <a:solidFill>
                  <a:schemeClr val="dk1"/>
                </a:solidFill>
                <a:latin typeface="Arial"/>
                <a:ea typeface="Arial"/>
                <a:cs typeface="Arial"/>
                <a:sym typeface="Arial"/>
              </a:rPr>
              <a:t>                     </a:t>
            </a:r>
            <a:r>
              <a:rPr lang="en-US" sz="1800" b="0" i="0" u="sng">
                <a:solidFill>
                  <a:schemeClr val="dk1"/>
                </a:solidFill>
                <a:latin typeface="Arial"/>
                <a:ea typeface="Arial"/>
                <a:cs typeface="Arial"/>
                <a:sym typeface="Arial"/>
              </a:rPr>
              <a:t>Career</a:t>
            </a:r>
            <a:endParaRPr/>
          </a:p>
        </p:txBody>
      </p:sp>
      <p:sp>
        <p:nvSpPr>
          <p:cNvPr id="102" name="Shape 102"/>
          <p:cNvSpPr/>
          <p:nvPr/>
        </p:nvSpPr>
        <p:spPr>
          <a:xfrm>
            <a:off x="4800600" y="2057400"/>
            <a:ext cx="2057400" cy="304800"/>
          </a:xfrm>
          <a:prstGeom prst="roundRect">
            <a:avLst>
              <a:gd name="adj" fmla="val 16667"/>
            </a:avLst>
          </a:prstGeom>
          <a:solidFill>
            <a:srgbClr val="008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3" name="Shape 103"/>
          <p:cNvSpPr txBox="1"/>
          <p:nvPr/>
        </p:nvSpPr>
        <p:spPr>
          <a:xfrm>
            <a:off x="4800600" y="2057400"/>
            <a:ext cx="2057400" cy="3079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AUTOMOTIVE BASICS</a:t>
            </a:r>
            <a:endParaRPr/>
          </a:p>
        </p:txBody>
      </p:sp>
      <p:sp>
        <p:nvSpPr>
          <p:cNvPr id="104" name="Shape 104"/>
          <p:cNvSpPr/>
          <p:nvPr/>
        </p:nvSpPr>
        <p:spPr>
          <a:xfrm>
            <a:off x="4800600" y="2590800"/>
            <a:ext cx="2057400" cy="685800"/>
          </a:xfrm>
          <a:prstGeom prst="roundRect">
            <a:avLst>
              <a:gd name="adj" fmla="val 16667"/>
            </a:avLst>
          </a:prstGeom>
          <a:solidFill>
            <a:srgbClr val="008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5" name="Shape 105"/>
          <p:cNvSpPr txBox="1"/>
          <p:nvPr/>
        </p:nvSpPr>
        <p:spPr>
          <a:xfrm>
            <a:off x="4800600" y="2590800"/>
            <a:ext cx="2133600" cy="692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AUTOMOTIVE TECHNOLOGY I </a:t>
            </a:r>
            <a:r>
              <a:rPr lang="en-US" sz="1100" b="0" i="0" u="none">
                <a:solidFill>
                  <a:schemeClr val="lt1"/>
                </a:solidFill>
                <a:latin typeface="Arial"/>
                <a:ea typeface="Arial"/>
                <a:cs typeface="Arial"/>
                <a:sym typeface="Arial"/>
              </a:rPr>
              <a:t>Maintenance and Light Repair</a:t>
            </a:r>
            <a:endParaRPr/>
          </a:p>
        </p:txBody>
      </p:sp>
      <p:sp>
        <p:nvSpPr>
          <p:cNvPr id="106" name="Shape 106"/>
          <p:cNvSpPr/>
          <p:nvPr/>
        </p:nvSpPr>
        <p:spPr>
          <a:xfrm>
            <a:off x="4800600" y="3498850"/>
            <a:ext cx="2057400" cy="685800"/>
          </a:xfrm>
          <a:prstGeom prst="roundRect">
            <a:avLst>
              <a:gd name="adj" fmla="val 16667"/>
            </a:avLst>
          </a:prstGeom>
          <a:solidFill>
            <a:srgbClr val="008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7" name="Shape 107"/>
          <p:cNvSpPr txBox="1"/>
          <p:nvPr/>
        </p:nvSpPr>
        <p:spPr>
          <a:xfrm>
            <a:off x="4800600" y="3498850"/>
            <a:ext cx="2133600" cy="6921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AUTOMOTIVE TECHNOLOGY II</a:t>
            </a:r>
            <a:endParaRPr/>
          </a:p>
          <a:p>
            <a:pPr marL="0" marR="0" lvl="0" indent="0" algn="ctr" rtl="0">
              <a:lnSpc>
                <a:spcPct val="100000"/>
              </a:lnSpc>
              <a:spcBef>
                <a:spcPts val="0"/>
              </a:spcBef>
              <a:spcAft>
                <a:spcPts val="0"/>
              </a:spcAft>
              <a:buClr>
                <a:schemeClr val="lt1"/>
              </a:buClr>
              <a:buSzPts val="1100"/>
              <a:buFont typeface="Arial"/>
              <a:buNone/>
            </a:pPr>
            <a:r>
              <a:rPr lang="en-US" sz="1100" b="0" i="0" u="none">
                <a:solidFill>
                  <a:schemeClr val="lt1"/>
                </a:solidFill>
                <a:latin typeface="Arial"/>
                <a:ea typeface="Arial"/>
                <a:cs typeface="Arial"/>
                <a:sym typeface="Arial"/>
              </a:rPr>
              <a:t>Automotive Service</a:t>
            </a:r>
            <a:endParaRPr/>
          </a:p>
        </p:txBody>
      </p:sp>
      <p:sp>
        <p:nvSpPr>
          <p:cNvPr id="108" name="Shape 108"/>
          <p:cNvSpPr/>
          <p:nvPr/>
        </p:nvSpPr>
        <p:spPr>
          <a:xfrm>
            <a:off x="4800600" y="4416425"/>
            <a:ext cx="2057400" cy="304800"/>
          </a:xfrm>
          <a:prstGeom prst="roundRect">
            <a:avLst>
              <a:gd name="adj" fmla="val 16667"/>
            </a:avLst>
          </a:prstGeom>
          <a:solidFill>
            <a:srgbClr val="008000"/>
          </a:solidFill>
          <a:ln w="9525" cap="flat" cmpd="sng">
            <a:solidFill>
              <a:srgbClr val="000000"/>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9" name="Shape 109"/>
          <p:cNvSpPr txBox="1"/>
          <p:nvPr/>
        </p:nvSpPr>
        <p:spPr>
          <a:xfrm>
            <a:off x="4800600" y="4416425"/>
            <a:ext cx="2133600" cy="3079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PRACTICUM</a:t>
            </a:r>
            <a:endParaRPr/>
          </a:p>
        </p:txBody>
      </p:sp>
      <p:sp>
        <p:nvSpPr>
          <p:cNvPr id="113" name="Shape 113"/>
          <p:cNvSpPr/>
          <p:nvPr/>
        </p:nvSpPr>
        <p:spPr>
          <a:xfrm>
            <a:off x="7086600" y="2895600"/>
            <a:ext cx="1981200" cy="990600"/>
          </a:xfrm>
          <a:prstGeom prst="roundRect">
            <a:avLst>
              <a:gd name="adj" fmla="val 16667"/>
            </a:avLst>
          </a:prstGeom>
          <a:solidFill>
            <a:srgbClr val="0000FF"/>
          </a:solidFill>
          <a:ln w="9525" cap="flat" cmpd="sng">
            <a:solidFill>
              <a:schemeClr val="dk1"/>
            </a:solidFill>
            <a:prstDash val="solid"/>
            <a:miter lim="800000"/>
            <a:headEnd type="none" w="sm" len="sm"/>
            <a:tailEnd type="none" w="sm" len="sm"/>
          </a:ln>
          <a:effectLst>
            <a:outerShdw blurRad="63500" dist="23000" dir="5400000">
              <a:srgbClr val="80808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4" name="Shape 114"/>
          <p:cNvSpPr txBox="1"/>
          <p:nvPr/>
        </p:nvSpPr>
        <p:spPr>
          <a:xfrm>
            <a:off x="7162800" y="2971800"/>
            <a:ext cx="1828800" cy="7381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AUTOMOTIVE</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SERVICE</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TECHNICIAN</a:t>
            </a:r>
            <a:endParaRPr/>
          </a:p>
        </p:txBody>
      </p:sp>
      <p:sp>
        <p:nvSpPr>
          <p:cNvPr id="115" name="Shape 115"/>
          <p:cNvSpPr/>
          <p:nvPr/>
        </p:nvSpPr>
        <p:spPr>
          <a:xfrm>
            <a:off x="4572000" y="1905000"/>
            <a:ext cx="381000" cy="304800"/>
          </a:xfrm>
          <a:custGeom>
            <a:avLst/>
            <a:gdLst/>
            <a:ahLst/>
            <a:cxnLst/>
            <a:rect l="0" t="0" r="0" b="0"/>
            <a:pathLst>
              <a:path w="381000" h="304800" extrusionOk="0">
                <a:moveTo>
                  <a:pt x="0" y="116423"/>
                </a:moveTo>
                <a:lnTo>
                  <a:pt x="145530" y="116424"/>
                </a:lnTo>
                <a:lnTo>
                  <a:pt x="190500" y="0"/>
                </a:lnTo>
                <a:lnTo>
                  <a:pt x="235470" y="116424"/>
                </a:lnTo>
                <a:lnTo>
                  <a:pt x="381000" y="116423"/>
                </a:lnTo>
                <a:lnTo>
                  <a:pt x="263263" y="188376"/>
                </a:lnTo>
                <a:lnTo>
                  <a:pt x="308235" y="304799"/>
                </a:lnTo>
                <a:lnTo>
                  <a:pt x="190500" y="232845"/>
                </a:lnTo>
                <a:lnTo>
                  <a:pt x="72765" y="304799"/>
                </a:lnTo>
                <a:lnTo>
                  <a:pt x="117737" y="188376"/>
                </a:lnTo>
                <a:lnTo>
                  <a:pt x="0" y="116423"/>
                </a:lnTo>
                <a:close/>
              </a:path>
            </a:pathLst>
          </a:custGeom>
          <a:solidFill>
            <a:srgbClr val="FFFF00"/>
          </a:solidFill>
          <a:ln w="9525" cap="flat" cmpd="sng">
            <a:solidFill>
              <a:srgbClr val="00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 name="Down Arrow 2"/>
          <p:cNvSpPr/>
          <p:nvPr/>
        </p:nvSpPr>
        <p:spPr>
          <a:xfrm>
            <a:off x="5704256" y="2350612"/>
            <a:ext cx="266620" cy="287687"/>
          </a:xfrm>
          <a:prstGeom prst="downArrow">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5702297" y="3274854"/>
            <a:ext cx="266620" cy="287687"/>
          </a:xfrm>
          <a:prstGeom prst="downArrow">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a:off x="5702297" y="4180016"/>
            <a:ext cx="266620" cy="287687"/>
          </a:xfrm>
          <a:prstGeom prst="downArrow">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Rigor/Relevance Framework</a:t>
            </a:r>
            <a:endParaRPr/>
          </a:p>
        </p:txBody>
      </p:sp>
      <p:sp>
        <p:nvSpPr>
          <p:cNvPr id="209" name="Shape 209"/>
          <p:cNvSpPr txBox="1"/>
          <p:nvPr/>
        </p:nvSpPr>
        <p:spPr>
          <a:xfrm>
            <a:off x="228600" y="2057400"/>
            <a:ext cx="304800" cy="2563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800"/>
              <a:buFont typeface="Arial"/>
              <a:buNone/>
            </a:pPr>
            <a:r>
              <a:rPr lang="en-US" sz="1800" b="0" i="0" u="none">
                <a:solidFill>
                  <a:schemeClr val="accent2"/>
                </a:solidFill>
                <a:latin typeface="Arial"/>
                <a:ea typeface="Arial"/>
                <a:cs typeface="Arial"/>
                <a:sym typeface="Arial"/>
              </a:rPr>
              <a:t>KNOWLEDGE</a:t>
            </a:r>
            <a:endParaRPr/>
          </a:p>
        </p:txBody>
      </p:sp>
      <p:sp>
        <p:nvSpPr>
          <p:cNvPr id="210" name="Shape 210"/>
          <p:cNvSpPr txBox="1"/>
          <p:nvPr/>
        </p:nvSpPr>
        <p:spPr>
          <a:xfrm>
            <a:off x="4191000" y="6491287"/>
            <a:ext cx="169545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C00"/>
              </a:buClr>
              <a:buSzPts val="1800"/>
              <a:buFont typeface="Arial"/>
              <a:buNone/>
            </a:pPr>
            <a:r>
              <a:rPr lang="en-US" sz="1800" b="0" i="0" u="none">
                <a:solidFill>
                  <a:srgbClr val="00CC00"/>
                </a:solidFill>
                <a:latin typeface="Arial"/>
                <a:ea typeface="Arial"/>
                <a:cs typeface="Arial"/>
                <a:sym typeface="Arial"/>
              </a:rPr>
              <a:t>APPLICATION</a:t>
            </a:r>
            <a:endParaRPr/>
          </a:p>
        </p:txBody>
      </p:sp>
      <p:cxnSp>
        <p:nvCxnSpPr>
          <p:cNvPr id="211" name="Shape 211"/>
          <p:cNvCxnSpPr/>
          <p:nvPr/>
        </p:nvCxnSpPr>
        <p:spPr>
          <a:xfrm>
            <a:off x="2286000" y="1295400"/>
            <a:ext cx="0" cy="3581400"/>
          </a:xfrm>
          <a:prstGeom prst="straightConnector1">
            <a:avLst/>
          </a:prstGeom>
          <a:noFill/>
          <a:ln w="50800" cap="flat" cmpd="sng">
            <a:solidFill>
              <a:schemeClr val="dk1"/>
            </a:solidFill>
            <a:prstDash val="solid"/>
            <a:miter lim="800000"/>
            <a:headEnd type="none" w="med" len="med"/>
            <a:tailEnd type="none" w="med" len="med"/>
          </a:ln>
        </p:spPr>
      </p:cxnSp>
      <p:cxnSp>
        <p:nvCxnSpPr>
          <p:cNvPr id="212" name="Shape 212"/>
          <p:cNvCxnSpPr/>
          <p:nvPr/>
        </p:nvCxnSpPr>
        <p:spPr>
          <a:xfrm rot="10800000">
            <a:off x="2286000" y="4876800"/>
            <a:ext cx="5791200" cy="0"/>
          </a:xfrm>
          <a:prstGeom prst="straightConnector1">
            <a:avLst/>
          </a:prstGeom>
          <a:noFill/>
          <a:ln w="50800" cap="flat" cmpd="sng">
            <a:solidFill>
              <a:schemeClr val="dk1"/>
            </a:solidFill>
            <a:prstDash val="solid"/>
            <a:miter lim="800000"/>
            <a:headEnd type="none" w="med" len="med"/>
            <a:tailEnd type="none" w="med" len="med"/>
          </a:ln>
        </p:spPr>
      </p:cxnSp>
      <p:sp>
        <p:nvSpPr>
          <p:cNvPr id="213" name="Shape 213"/>
          <p:cNvSpPr txBox="1"/>
          <p:nvPr/>
        </p:nvSpPr>
        <p:spPr>
          <a:xfrm>
            <a:off x="762000" y="1295400"/>
            <a:ext cx="1600200" cy="370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Evaluation</a:t>
            </a:r>
            <a:endParaRPr/>
          </a:p>
          <a:p>
            <a:pPr marL="0" marR="0" lvl="0" indent="0" algn="l" rtl="0">
              <a:lnSpc>
                <a:spcPct val="100000"/>
              </a:lnSpc>
              <a:spcBef>
                <a:spcPts val="70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Synthesis</a:t>
            </a:r>
            <a:endParaRPr/>
          </a:p>
          <a:p>
            <a:pPr marL="0" marR="0" lvl="0" indent="0" algn="l" rtl="0">
              <a:lnSpc>
                <a:spcPct val="100000"/>
              </a:lnSpc>
              <a:spcBef>
                <a:spcPts val="70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Analysis</a:t>
            </a:r>
            <a:endParaRPr/>
          </a:p>
          <a:p>
            <a:pPr marL="0" marR="0" lvl="0" indent="0" algn="l" rtl="0">
              <a:lnSpc>
                <a:spcPct val="100000"/>
              </a:lnSpc>
              <a:spcBef>
                <a:spcPts val="70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Application</a:t>
            </a:r>
            <a:endParaRPr/>
          </a:p>
          <a:p>
            <a:pPr marL="0" marR="0" lvl="0" indent="0" algn="l" rtl="0">
              <a:lnSpc>
                <a:spcPct val="100000"/>
              </a:lnSpc>
              <a:spcBef>
                <a:spcPts val="70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Comprehension</a:t>
            </a:r>
            <a:endParaRPr/>
          </a:p>
          <a:p>
            <a:pPr marL="0" marR="0" lvl="0" indent="0" algn="l" rtl="0">
              <a:lnSpc>
                <a:spcPct val="100000"/>
              </a:lnSpc>
              <a:spcBef>
                <a:spcPts val="70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0" marR="0" lvl="0" indent="0" algn="l" rtl="0">
              <a:lnSpc>
                <a:spcPct val="100000"/>
              </a:lnSpc>
              <a:spcBef>
                <a:spcPts val="70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Knowledge/  Awareness</a:t>
            </a:r>
            <a:endParaRPr/>
          </a:p>
        </p:txBody>
      </p:sp>
      <p:sp>
        <p:nvSpPr>
          <p:cNvPr id="214" name="Shape 214"/>
          <p:cNvSpPr txBox="1"/>
          <p:nvPr/>
        </p:nvSpPr>
        <p:spPr>
          <a:xfrm rot="-2400000">
            <a:off x="1703387" y="5045075"/>
            <a:ext cx="1662112" cy="5175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Knowledge in One Discipline</a:t>
            </a:r>
            <a:endParaRPr/>
          </a:p>
        </p:txBody>
      </p:sp>
      <p:sp>
        <p:nvSpPr>
          <p:cNvPr id="215" name="Shape 215"/>
          <p:cNvSpPr txBox="1"/>
          <p:nvPr/>
        </p:nvSpPr>
        <p:spPr>
          <a:xfrm rot="-2400000">
            <a:off x="2798762" y="5105400"/>
            <a:ext cx="1219200" cy="5175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Apply in Discipline</a:t>
            </a:r>
            <a:endParaRPr/>
          </a:p>
        </p:txBody>
      </p:sp>
      <p:sp>
        <p:nvSpPr>
          <p:cNvPr id="216" name="Shape 216"/>
          <p:cNvSpPr txBox="1"/>
          <p:nvPr/>
        </p:nvSpPr>
        <p:spPr>
          <a:xfrm rot="-2400000">
            <a:off x="3636962" y="5181600"/>
            <a:ext cx="1676400" cy="5175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Apply Across Disciplines</a:t>
            </a:r>
            <a:endParaRPr/>
          </a:p>
        </p:txBody>
      </p:sp>
      <p:sp>
        <p:nvSpPr>
          <p:cNvPr id="217" name="Shape 217"/>
          <p:cNvSpPr txBox="1"/>
          <p:nvPr/>
        </p:nvSpPr>
        <p:spPr>
          <a:xfrm rot="-2400000">
            <a:off x="5064125" y="5105400"/>
            <a:ext cx="1676400" cy="9429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Apply to Real World Predictable Situations</a:t>
            </a:r>
            <a:endParaRPr/>
          </a:p>
        </p:txBody>
      </p:sp>
      <p:sp>
        <p:nvSpPr>
          <p:cNvPr id="218" name="Shape 218"/>
          <p:cNvSpPr txBox="1"/>
          <p:nvPr/>
        </p:nvSpPr>
        <p:spPr>
          <a:xfrm rot="-2400000">
            <a:off x="6588125" y="5105400"/>
            <a:ext cx="1600200" cy="9429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a:solidFill>
                  <a:schemeClr val="dk1"/>
                </a:solidFill>
                <a:latin typeface="Arial"/>
                <a:ea typeface="Arial"/>
                <a:cs typeface="Arial"/>
                <a:sym typeface="Arial"/>
              </a:rPr>
              <a:t>Apply to Real World Unpredictable Situations</a:t>
            </a:r>
            <a:endParaRPr/>
          </a:p>
        </p:txBody>
      </p:sp>
      <p:cxnSp>
        <p:nvCxnSpPr>
          <p:cNvPr id="219" name="Shape 219"/>
          <p:cNvCxnSpPr/>
          <p:nvPr/>
        </p:nvCxnSpPr>
        <p:spPr>
          <a:xfrm rot="10800000" flipH="1">
            <a:off x="2514600" y="2133600"/>
            <a:ext cx="3733800" cy="2514600"/>
          </a:xfrm>
          <a:prstGeom prst="straightConnector1">
            <a:avLst/>
          </a:prstGeom>
          <a:noFill/>
          <a:ln w="254000" cap="flat" cmpd="sng">
            <a:solidFill>
              <a:srgbClr val="FF3300"/>
            </a:solidFill>
            <a:prstDash val="solid"/>
            <a:miter lim="800000"/>
            <a:headEnd type="none" w="med" len="med"/>
            <a:tailEnd type="triangle" w="med" len="med"/>
          </a:ln>
        </p:spPr>
      </p:cxnSp>
      <p:sp>
        <p:nvSpPr>
          <p:cNvPr id="220" name="Shape 220"/>
          <p:cNvSpPr txBox="1"/>
          <p:nvPr/>
        </p:nvSpPr>
        <p:spPr>
          <a:xfrm>
            <a:off x="6705600" y="4267200"/>
            <a:ext cx="1371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Application</a:t>
            </a:r>
            <a:endParaRPr/>
          </a:p>
        </p:txBody>
      </p:sp>
      <p:sp>
        <p:nvSpPr>
          <p:cNvPr id="221" name="Shape 221"/>
          <p:cNvSpPr txBox="1"/>
          <p:nvPr/>
        </p:nvSpPr>
        <p:spPr>
          <a:xfrm>
            <a:off x="6705600" y="1447800"/>
            <a:ext cx="16764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Adaptation</a:t>
            </a:r>
            <a:endParaRPr/>
          </a:p>
        </p:txBody>
      </p:sp>
      <p:sp>
        <p:nvSpPr>
          <p:cNvPr id="222" name="Shape 222"/>
          <p:cNvSpPr txBox="1"/>
          <p:nvPr/>
        </p:nvSpPr>
        <p:spPr>
          <a:xfrm>
            <a:off x="3048000" y="1447800"/>
            <a:ext cx="1752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Assimilation</a:t>
            </a:r>
            <a:endParaRPr/>
          </a:p>
        </p:txBody>
      </p:sp>
      <p:sp>
        <p:nvSpPr>
          <p:cNvPr id="223" name="Shape 223"/>
          <p:cNvSpPr txBox="1"/>
          <p:nvPr/>
        </p:nvSpPr>
        <p:spPr>
          <a:xfrm>
            <a:off x="3048000" y="4343400"/>
            <a:ext cx="18288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Acquisition</a:t>
            </a:r>
            <a:endParaRPr/>
          </a:p>
        </p:txBody>
      </p:sp>
      <p:sp>
        <p:nvSpPr>
          <p:cNvPr id="224" name="Shape 224"/>
          <p:cNvSpPr txBox="1"/>
          <p:nvPr/>
        </p:nvSpPr>
        <p:spPr>
          <a:xfrm>
            <a:off x="0" y="6400800"/>
            <a:ext cx="32004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Adapted from International Center for Leadership in Education </a:t>
            </a:r>
            <a:endParaRPr/>
          </a:p>
        </p:txBody>
      </p:sp>
      <p:pic>
        <p:nvPicPr>
          <p:cNvPr id="225" name="Shape 225"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How is Automotive Basics rigorous?</a:t>
            </a:r>
            <a:endParaRPr/>
          </a:p>
        </p:txBody>
      </p:sp>
      <p:sp>
        <p:nvSpPr>
          <p:cNvPr id="231" name="Shape 231"/>
          <p:cNvSpPr txBox="1">
            <a:spLocks noGrp="1"/>
          </p:cNvSpPr>
          <p:nvPr>
            <p:ph type="body" idx="1"/>
          </p:nvPr>
        </p:nvSpPr>
        <p:spPr>
          <a:xfrm>
            <a:off x="609600" y="1295400"/>
            <a:ext cx="80010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dirty="0" smtClean="0">
                <a:solidFill>
                  <a:schemeClr val="dk1"/>
                </a:solidFill>
                <a:latin typeface="Arial"/>
                <a:ea typeface="Arial"/>
                <a:cs typeface="Arial"/>
                <a:sym typeface="Arial"/>
              </a:rPr>
              <a:t>Automotive </a:t>
            </a:r>
            <a:r>
              <a:rPr lang="en-US" sz="2400" b="0" i="0" u="none" strike="noStrike" cap="none" dirty="0">
                <a:solidFill>
                  <a:schemeClr val="dk1"/>
                </a:solidFill>
                <a:latin typeface="Arial"/>
                <a:ea typeface="Arial"/>
                <a:cs typeface="Arial"/>
                <a:sym typeface="Arial"/>
              </a:rPr>
              <a:t>Basics </a:t>
            </a:r>
            <a:r>
              <a:rPr lang="en-US" sz="2400" b="0" i="0" u="none" strike="noStrike" cap="none" dirty="0" smtClean="0">
                <a:solidFill>
                  <a:schemeClr val="dk1"/>
                </a:solidFill>
                <a:latin typeface="Arial"/>
                <a:ea typeface="Arial"/>
                <a:cs typeface="Arial"/>
                <a:sym typeface="Arial"/>
              </a:rPr>
              <a:t>is </a:t>
            </a:r>
            <a:r>
              <a:rPr lang="en-US" sz="2400" b="0" i="0" u="none" strike="noStrike" cap="none" dirty="0">
                <a:solidFill>
                  <a:schemeClr val="dk1"/>
                </a:solidFill>
                <a:latin typeface="Arial"/>
                <a:ea typeface="Arial"/>
                <a:cs typeface="Arial"/>
                <a:sym typeface="Arial"/>
              </a:rPr>
              <a:t>Rigorous –</a:t>
            </a:r>
            <a:endParaRPr dirty="0"/>
          </a:p>
          <a:p>
            <a:pPr marL="742950" marR="0" lvl="1" indent="-28575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Students:</a:t>
            </a:r>
            <a:endParaRPr dirty="0"/>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Learn in the </a:t>
            </a:r>
            <a:r>
              <a:rPr lang="en-US" sz="2000" b="1" i="0" u="none" strike="noStrike" cap="none" dirty="0">
                <a:solidFill>
                  <a:schemeClr val="dk1"/>
                </a:solidFill>
                <a:latin typeface="Arial"/>
                <a:ea typeface="Arial"/>
                <a:cs typeface="Arial"/>
                <a:sym typeface="Arial"/>
              </a:rPr>
              <a:t>Cognitive</a:t>
            </a:r>
            <a:r>
              <a:rPr lang="en-US" sz="2000" b="0" i="0" u="none" strike="noStrike" cap="none" dirty="0">
                <a:solidFill>
                  <a:schemeClr val="dk1"/>
                </a:solidFill>
                <a:latin typeface="Arial"/>
                <a:ea typeface="Arial"/>
                <a:cs typeface="Arial"/>
                <a:sym typeface="Arial"/>
              </a:rPr>
              <a:t> (knowledge), </a:t>
            </a:r>
            <a:r>
              <a:rPr lang="en-US" sz="2000" b="1" i="0" u="none" strike="noStrike" cap="none" dirty="0">
                <a:solidFill>
                  <a:schemeClr val="dk1"/>
                </a:solidFill>
                <a:latin typeface="Arial"/>
                <a:ea typeface="Arial"/>
                <a:cs typeface="Arial"/>
                <a:sym typeface="Arial"/>
              </a:rPr>
              <a:t>Affective</a:t>
            </a:r>
            <a:r>
              <a:rPr lang="en-US" sz="2000" b="0" i="0" u="none" strike="noStrike" cap="none" dirty="0">
                <a:solidFill>
                  <a:schemeClr val="dk1"/>
                </a:solidFill>
                <a:latin typeface="Arial"/>
                <a:ea typeface="Arial"/>
                <a:cs typeface="Arial"/>
                <a:sym typeface="Arial"/>
              </a:rPr>
              <a:t> (attitudes), and </a:t>
            </a:r>
            <a:r>
              <a:rPr lang="en-US" sz="2000" b="1" i="0" u="none" strike="noStrike" cap="none" dirty="0">
                <a:solidFill>
                  <a:schemeClr val="dk1"/>
                </a:solidFill>
                <a:latin typeface="Arial"/>
                <a:ea typeface="Arial"/>
                <a:cs typeface="Arial"/>
                <a:sym typeface="Arial"/>
              </a:rPr>
              <a:t>Psychomotor</a:t>
            </a:r>
            <a:r>
              <a:rPr lang="en-US" sz="2000" b="0" i="0" u="none" strike="noStrike" cap="none" dirty="0">
                <a:solidFill>
                  <a:schemeClr val="dk1"/>
                </a:solidFill>
                <a:latin typeface="Arial"/>
                <a:ea typeface="Arial"/>
                <a:cs typeface="Arial"/>
                <a:sym typeface="Arial"/>
              </a:rPr>
              <a:t> (skills) domains.</a:t>
            </a:r>
            <a:endParaRPr dirty="0"/>
          </a:p>
          <a:p>
            <a:pPr marL="1143000" marR="0" lvl="2" indent="-228600" algn="l" rtl="0">
              <a:lnSpc>
                <a:spcPct val="90000"/>
              </a:lnSpc>
              <a:spcBef>
                <a:spcPts val="400"/>
              </a:spcBef>
              <a:spcAft>
                <a:spcPts val="0"/>
              </a:spcAft>
              <a:buClr>
                <a:schemeClr val="dk1"/>
              </a:buClr>
              <a:buSzPts val="2000"/>
              <a:buFont typeface="Arial"/>
              <a:buChar char="•"/>
            </a:pPr>
            <a:r>
              <a:rPr lang="en-US" sz="2000" b="1" i="0" u="none" strike="noStrike" cap="none" dirty="0">
                <a:solidFill>
                  <a:schemeClr val="dk1"/>
                </a:solidFill>
                <a:latin typeface="Arial"/>
                <a:ea typeface="Arial"/>
                <a:cs typeface="Arial"/>
                <a:sym typeface="Arial"/>
              </a:rPr>
              <a:t>Think and work.</a:t>
            </a:r>
            <a:endParaRPr dirty="0"/>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Apply knowledge </a:t>
            </a:r>
            <a:r>
              <a:rPr lang="en-US" sz="2000" b="1" i="0" u="none" strike="noStrike" cap="none" dirty="0">
                <a:solidFill>
                  <a:schemeClr val="dk1"/>
                </a:solidFill>
                <a:latin typeface="Arial"/>
                <a:ea typeface="Arial"/>
                <a:cs typeface="Arial"/>
                <a:sym typeface="Arial"/>
              </a:rPr>
              <a:t>across disciplines</a:t>
            </a:r>
            <a:r>
              <a:rPr lang="en-US" sz="2000" b="0" i="0" u="none" strike="noStrike" cap="none" dirty="0">
                <a:solidFill>
                  <a:schemeClr val="dk1"/>
                </a:solidFill>
                <a:latin typeface="Arial"/>
                <a:ea typeface="Arial"/>
                <a:cs typeface="Arial"/>
                <a:sym typeface="Arial"/>
              </a:rPr>
              <a:t>.</a:t>
            </a:r>
            <a:endParaRPr dirty="0"/>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Apply knowledge to </a:t>
            </a:r>
            <a:r>
              <a:rPr lang="en-US" sz="2000" b="1" i="0" u="none" strike="noStrike" cap="none" dirty="0">
                <a:solidFill>
                  <a:schemeClr val="dk1"/>
                </a:solidFill>
                <a:latin typeface="Arial"/>
                <a:ea typeface="Arial"/>
                <a:cs typeface="Arial"/>
                <a:sym typeface="Arial"/>
              </a:rPr>
              <a:t>real-world predictable situations</a:t>
            </a:r>
            <a:r>
              <a:rPr lang="en-US" sz="2000" b="0" i="0" u="none" strike="noStrike" cap="none" dirty="0">
                <a:solidFill>
                  <a:schemeClr val="dk1"/>
                </a:solidFill>
                <a:latin typeface="Arial"/>
                <a:ea typeface="Arial"/>
                <a:cs typeface="Arial"/>
                <a:sym typeface="Arial"/>
              </a:rPr>
              <a:t> (e.g., change oil, rotate tires, check tire pressure, periodic inspections, check fluid levels).</a:t>
            </a:r>
            <a:endParaRPr dirty="0"/>
          </a:p>
          <a:p>
            <a:pPr marL="1143000" marR="0" lvl="2" indent="-228600" algn="l" rtl="0">
              <a:lnSpc>
                <a:spcPct val="90000"/>
              </a:lnSpc>
              <a:spcBef>
                <a:spcPts val="4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Apply knowledge they learned to </a:t>
            </a:r>
            <a:r>
              <a:rPr lang="en-US" sz="2000" b="1" i="0" u="none" strike="noStrike" cap="none" dirty="0">
                <a:solidFill>
                  <a:schemeClr val="dk1"/>
                </a:solidFill>
                <a:latin typeface="Arial"/>
                <a:ea typeface="Arial"/>
                <a:cs typeface="Arial"/>
                <a:sym typeface="Arial"/>
              </a:rPr>
              <a:t>real-world</a:t>
            </a:r>
            <a:r>
              <a:rPr lang="en-US" sz="2000" b="0" i="0" u="none" strike="noStrike" cap="none" dirty="0">
                <a:solidFill>
                  <a:schemeClr val="dk1"/>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unpredictable situations</a:t>
            </a:r>
            <a:r>
              <a:rPr lang="en-US" sz="2000" b="0" i="0" u="none" strike="noStrike" cap="none" dirty="0">
                <a:solidFill>
                  <a:schemeClr val="dk1"/>
                </a:solidFill>
                <a:latin typeface="Arial"/>
                <a:ea typeface="Arial"/>
                <a:cs typeface="Arial"/>
                <a:sym typeface="Arial"/>
              </a:rPr>
              <a:t> (e.g., burned out headlight, dead battery, flat tire, burst radiator hose, car stuck</a:t>
            </a:r>
            <a:r>
              <a:rPr lang="en-US" sz="2000" b="0" i="0" u="none" strike="noStrike" cap="none" dirty="0" smtClean="0">
                <a:solidFill>
                  <a:schemeClr val="dk1"/>
                </a:solidFill>
                <a:latin typeface="Arial"/>
                <a:ea typeface="Arial"/>
                <a:cs typeface="Arial"/>
                <a:sym typeface="Arial"/>
              </a:rPr>
              <a:t>).</a:t>
            </a:r>
            <a:endParaRPr dirty="0"/>
          </a:p>
          <a:p>
            <a:pPr marL="342900" marR="0" lvl="0" indent="-215900" algn="l" rtl="0">
              <a:spcBef>
                <a:spcPts val="4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p:txBody>
      </p:sp>
      <p:pic>
        <p:nvPicPr>
          <p:cNvPr id="232" name="Shape 232"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0" y="274637"/>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The Future is Bright for </a:t>
            </a:r>
            <a:r>
              <a:rPr lang="en-US" sz="3600" b="0" i="0" u="sng" strike="noStrike" cap="none">
                <a:solidFill>
                  <a:schemeClr val="dk2"/>
                </a:solidFill>
                <a:latin typeface="Arial"/>
                <a:ea typeface="Arial"/>
                <a:cs typeface="Arial"/>
                <a:sym typeface="Arial"/>
              </a:rPr>
              <a:t>Automotive</a:t>
            </a:r>
            <a:r>
              <a:rPr lang="en-US" sz="3600" b="0" i="0" u="none" strike="noStrike" cap="none">
                <a:solidFill>
                  <a:schemeClr val="dk2"/>
                </a:solidFill>
                <a:latin typeface="Arial"/>
                <a:ea typeface="Arial"/>
                <a:cs typeface="Arial"/>
                <a:sym typeface="Arial"/>
              </a:rPr>
              <a:t> </a:t>
            </a:r>
            <a:r>
              <a:rPr lang="en-US" sz="3600" b="0" i="0" u="sng" strike="noStrike" cap="none">
                <a:solidFill>
                  <a:schemeClr val="dk2"/>
                </a:solidFill>
                <a:latin typeface="Arial"/>
                <a:ea typeface="Arial"/>
                <a:cs typeface="Arial"/>
                <a:sym typeface="Arial"/>
              </a:rPr>
              <a:t>Basics</a:t>
            </a:r>
            <a:endParaRPr/>
          </a:p>
        </p:txBody>
      </p:sp>
      <p:sp>
        <p:nvSpPr>
          <p:cNvPr id="238" name="Shape 238"/>
          <p:cNvSpPr txBox="1">
            <a:spLocks noGrp="1"/>
          </p:cNvSpPr>
          <p:nvPr>
            <p:ph type="body" idx="1"/>
          </p:nvPr>
        </p:nvSpPr>
        <p:spPr>
          <a:xfrm>
            <a:off x="457200" y="1600200"/>
            <a:ext cx="4114800"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Did you know…</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80% of vehicles need service, fluids, or replacement parts</a:t>
            </a:r>
            <a:endParaRPr dirty="0"/>
          </a:p>
          <a:p>
            <a:pPr marL="742950" marR="0" lvl="1" indent="-285750" algn="l" rtl="0">
              <a:lnSpc>
                <a:spcPct val="90000"/>
              </a:lnSpc>
              <a:spcBef>
                <a:spcPts val="280"/>
              </a:spcBef>
              <a:spcAft>
                <a:spcPts val="0"/>
              </a:spcAft>
              <a:buClr>
                <a:schemeClr val="dk1"/>
              </a:buClr>
              <a:buSzPts val="1400"/>
              <a:buFont typeface="Arial"/>
              <a:buNone/>
            </a:pPr>
            <a:r>
              <a:rPr lang="en-US" sz="1400" b="0" i="0" u="none" strike="noStrike" cap="none" dirty="0" smtClean="0">
                <a:solidFill>
                  <a:schemeClr val="dk1"/>
                </a:solidFill>
                <a:latin typeface="Arial"/>
                <a:ea typeface="Arial"/>
                <a:cs typeface="Arial"/>
                <a:sym typeface="Arial"/>
              </a:rPr>
              <a:t>      (</a:t>
            </a:r>
            <a:r>
              <a:rPr lang="en-US" sz="1400" b="0" i="0" u="none" strike="noStrike" cap="none" dirty="0">
                <a:solidFill>
                  <a:schemeClr val="dk1"/>
                </a:solidFill>
                <a:latin typeface="Arial"/>
                <a:ea typeface="Arial"/>
                <a:cs typeface="Arial"/>
                <a:sym typeface="Arial"/>
              </a:rPr>
              <a:t>Car Care Council, 2017)</a:t>
            </a:r>
            <a:endParaRPr dirty="0"/>
          </a:p>
          <a:p>
            <a:pPr marL="742950" marR="0" lvl="1" indent="-285750" algn="l" rtl="0">
              <a:lnSpc>
                <a:spcPct val="90000"/>
              </a:lnSpc>
              <a:spcBef>
                <a:spcPts val="56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11.6 years old is the average age of cars and trucks in the USA</a:t>
            </a:r>
            <a:r>
              <a:rPr lang="en-US" sz="2800" b="0" i="0" u="none" strike="noStrike" cap="none" dirty="0">
                <a:solidFill>
                  <a:schemeClr val="dk1"/>
                </a:solidFill>
                <a:latin typeface="Arial"/>
                <a:ea typeface="Arial"/>
                <a:cs typeface="Arial"/>
                <a:sym typeface="Arial"/>
              </a:rPr>
              <a:t> </a:t>
            </a:r>
            <a:r>
              <a:rPr lang="en-US" sz="1000" b="0" i="0" u="none" strike="noStrike" cap="none" dirty="0">
                <a:solidFill>
                  <a:schemeClr val="dk1"/>
                </a:solidFill>
                <a:latin typeface="Arial"/>
                <a:ea typeface="Arial"/>
                <a:cs typeface="Arial"/>
                <a:sym typeface="Arial"/>
              </a:rPr>
              <a:t>(IHS </a:t>
            </a:r>
            <a:r>
              <a:rPr lang="en-US" sz="1000" b="0" i="0" u="none" strike="noStrike" cap="none" dirty="0" err="1">
                <a:solidFill>
                  <a:schemeClr val="dk1"/>
                </a:solidFill>
                <a:latin typeface="Arial"/>
                <a:ea typeface="Arial"/>
                <a:cs typeface="Arial"/>
                <a:sym typeface="Arial"/>
              </a:rPr>
              <a:t>Markit</a:t>
            </a:r>
            <a:r>
              <a:rPr lang="en-US" sz="1000" b="0" i="0" u="none" strike="noStrike" cap="none" dirty="0">
                <a:solidFill>
                  <a:schemeClr val="dk1"/>
                </a:solidFill>
                <a:latin typeface="Arial"/>
                <a:ea typeface="Arial"/>
                <a:cs typeface="Arial"/>
                <a:sym typeface="Arial"/>
              </a:rPr>
              <a:t>, 2016)</a:t>
            </a:r>
            <a:endParaRPr dirty="0"/>
          </a:p>
        </p:txBody>
      </p:sp>
      <p:sp>
        <p:nvSpPr>
          <p:cNvPr id="239" name="Shape 239"/>
          <p:cNvSpPr txBox="1"/>
          <p:nvPr/>
        </p:nvSpPr>
        <p:spPr>
          <a:xfrm>
            <a:off x="990600" y="5410200"/>
            <a:ext cx="7848600" cy="703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References:</a:t>
            </a:r>
            <a:endParaRPr/>
          </a:p>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HIS Markit. (2016). Vehicles Getting Older: Average Age of Light Cars and Trucks in U.S. Rises Again in 2016 to 11.6 Years, IHS Markit Says. [Press Release]. Retrieved from </a:t>
            </a:r>
            <a:r>
              <a:rPr lang="en-US" sz="800" b="0" i="0" u="sng">
                <a:solidFill>
                  <a:schemeClr val="hlink"/>
                </a:solidFill>
                <a:latin typeface="Arial"/>
                <a:ea typeface="Arial"/>
                <a:cs typeface="Arial"/>
                <a:sym typeface="Arial"/>
                <a:hlinkClick r:id="rId3"/>
              </a:rPr>
              <a:t>http://news.ihsmarkit.com/press-release/automotive/vehicles-getting-older-average-age-light-cars-and-trucks-us-rises-again-201</a:t>
            </a:r>
            <a:r>
              <a:rPr lang="en-US" sz="800" b="0" i="0" u="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800"/>
              <a:buFont typeface="Arial"/>
              <a:buNone/>
            </a:pPr>
            <a:r>
              <a:rPr lang="en-US" sz="800" b="0" i="0" u="none">
                <a:solidFill>
                  <a:schemeClr val="dk1"/>
                </a:solidFill>
                <a:latin typeface="Arial"/>
                <a:ea typeface="Arial"/>
                <a:cs typeface="Arial"/>
                <a:sym typeface="Arial"/>
              </a:rPr>
              <a:t>Car Care Council. (2017). Community Car Care Events Show Most Vehicles Need Service. [Press release]. Retrieved from </a:t>
            </a:r>
            <a:r>
              <a:rPr lang="en-US" sz="800" b="0" i="0" u="sng">
                <a:solidFill>
                  <a:schemeClr val="hlink"/>
                </a:solidFill>
                <a:latin typeface="Arial"/>
                <a:ea typeface="Arial"/>
                <a:cs typeface="Arial"/>
                <a:sym typeface="Arial"/>
                <a:hlinkClick r:id="rId4"/>
              </a:rPr>
              <a:t>http://media.carcare.org/2017-07-11-Community-Car-Care-Events-Show-Most-Vehicles-Need-Service</a:t>
            </a:r>
            <a:r>
              <a:rPr lang="en-US" sz="800" b="0" i="0" u="none">
                <a:solidFill>
                  <a:schemeClr val="dk1"/>
                </a:solidFill>
                <a:latin typeface="Arial"/>
                <a:ea typeface="Arial"/>
                <a:cs typeface="Arial"/>
                <a:sym typeface="Arial"/>
              </a:rPr>
              <a:t> </a:t>
            </a:r>
            <a:endParaRPr/>
          </a:p>
        </p:txBody>
      </p:sp>
      <p:sp>
        <p:nvSpPr>
          <p:cNvPr id="240" name="Shape 240"/>
          <p:cNvSpPr txBox="1"/>
          <p:nvPr/>
        </p:nvSpPr>
        <p:spPr>
          <a:xfrm>
            <a:off x="4876800" y="2362200"/>
            <a:ext cx="3962400" cy="1616075"/>
          </a:xfrm>
          <a:prstGeom prst="rect">
            <a:avLst/>
          </a:prstGeom>
          <a:solidFill>
            <a:srgbClr val="C0C0C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sng">
                <a:solidFill>
                  <a:schemeClr val="dk1"/>
                </a:solidFill>
                <a:latin typeface="Arial"/>
                <a:ea typeface="Arial"/>
                <a:cs typeface="Arial"/>
                <a:sym typeface="Arial"/>
              </a:rPr>
              <a:t>Common Vehicle on the Road Today</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Is Over 11 Years Old</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Has 139,000+ Miles</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Needs Service</a:t>
            </a:r>
            <a:endParaRPr/>
          </a:p>
        </p:txBody>
      </p:sp>
      <p:pic>
        <p:nvPicPr>
          <p:cNvPr id="241" name="Shape 241" descr="4th-Car-and-Blue-Gradient"/>
          <p:cNvPicPr preferRelativeResize="0"/>
          <p:nvPr/>
        </p:nvPicPr>
        <p:blipFill rotWithShape="1">
          <a:blip r:embed="rId5">
            <a:alphaModFix/>
          </a:blip>
          <a:srcRect/>
          <a:stretch/>
        </p:blipFill>
        <p:spPr>
          <a:xfrm>
            <a:off x="0" y="6176962"/>
            <a:ext cx="9144000" cy="6810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Uninformed Consumers</a:t>
            </a:r>
            <a:endParaRPr dirty="0"/>
          </a:p>
        </p:txBody>
      </p:sp>
      <p:sp>
        <p:nvSpPr>
          <p:cNvPr id="247" name="Shape 247"/>
          <p:cNvSpPr txBox="1"/>
          <p:nvPr/>
        </p:nvSpPr>
        <p:spPr>
          <a:xfrm>
            <a:off x="304800" y="3581400"/>
            <a:ext cx="3505200" cy="9159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0" i="0" u="sng" dirty="0">
                <a:solidFill>
                  <a:schemeClr val="hlink"/>
                </a:solidFill>
                <a:latin typeface="Arial"/>
                <a:ea typeface="Arial"/>
                <a:cs typeface="Arial"/>
                <a:sym typeface="Arial"/>
                <a:hlinkClick r:id="rId3"/>
              </a:rPr>
              <a:t>https://www.youtube.com/watch?v=MWdmD1jF8aw</a:t>
            </a:r>
            <a:r>
              <a:rPr lang="en-US" sz="1800" b="0" i="0" u="none" dirty="0">
                <a:solidFill>
                  <a:schemeClr val="dk1"/>
                </a:solidFill>
                <a:latin typeface="Arial"/>
                <a:ea typeface="Arial"/>
                <a:cs typeface="Arial"/>
                <a:sym typeface="Arial"/>
              </a:rPr>
              <a:t> </a:t>
            </a:r>
            <a:endParaRPr dirty="0"/>
          </a:p>
        </p:txBody>
      </p:sp>
      <p:pic>
        <p:nvPicPr>
          <p:cNvPr id="248" name="Shape 248"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pic>
        <p:nvPicPr>
          <p:cNvPr id="249" name="Shape 249" descr="Screen Shot 2017-07-15 at 5.32.46 PM.png"/>
          <p:cNvPicPr preferRelativeResize="0"/>
          <p:nvPr/>
        </p:nvPicPr>
        <p:blipFill rotWithShape="1">
          <a:blip r:embed="rId5">
            <a:alphaModFix/>
          </a:blip>
          <a:srcRect/>
          <a:stretch/>
        </p:blipFill>
        <p:spPr>
          <a:xfrm>
            <a:off x="609600" y="2133600"/>
            <a:ext cx="2941637" cy="1633537"/>
          </a:xfrm>
          <a:prstGeom prst="rect">
            <a:avLst/>
          </a:prstGeom>
          <a:noFill/>
          <a:ln>
            <a:noFill/>
          </a:ln>
        </p:spPr>
      </p:pic>
      <p:pic>
        <p:nvPicPr>
          <p:cNvPr id="250" name="Shape 250" descr="Screen Shot 2017-07-15 at 5.40.56 PM.png"/>
          <p:cNvPicPr preferRelativeResize="0"/>
          <p:nvPr/>
        </p:nvPicPr>
        <p:blipFill rotWithShape="1">
          <a:blip r:embed="rId6">
            <a:alphaModFix/>
          </a:blip>
          <a:srcRect/>
          <a:stretch/>
        </p:blipFill>
        <p:spPr>
          <a:xfrm>
            <a:off x="5410200" y="2133600"/>
            <a:ext cx="2903537" cy="1625600"/>
          </a:xfrm>
          <a:prstGeom prst="rect">
            <a:avLst/>
          </a:prstGeom>
          <a:noFill/>
          <a:ln>
            <a:noFill/>
          </a:ln>
        </p:spPr>
      </p:pic>
      <p:sp>
        <p:nvSpPr>
          <p:cNvPr id="251" name="Shape 251"/>
          <p:cNvSpPr txBox="1"/>
          <p:nvPr/>
        </p:nvSpPr>
        <p:spPr>
          <a:xfrm>
            <a:off x="5105400" y="3886200"/>
            <a:ext cx="3429000"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sng" dirty="0">
                <a:solidFill>
                  <a:schemeClr val="hlink"/>
                </a:solidFill>
                <a:latin typeface="Arial"/>
                <a:ea typeface="Arial"/>
                <a:cs typeface="Arial"/>
                <a:sym typeface="Arial"/>
                <a:hlinkClick r:id="rId7"/>
              </a:rPr>
              <a:t>https://www.youtube.com/watch?v=IOooYBJWBa4</a:t>
            </a:r>
            <a:r>
              <a:rPr lang="en-US" sz="1800" b="0" i="0" u="none" dirty="0">
                <a:solidFill>
                  <a:schemeClr val="dk1"/>
                </a:solidFill>
                <a:latin typeface="Arial"/>
                <a:ea typeface="Arial"/>
                <a:cs typeface="Arial"/>
                <a:sym typeface="Arial"/>
              </a:rPr>
              <a:t> </a:t>
            </a:r>
            <a:endParaRPr dirty="0"/>
          </a:p>
        </p:txBody>
      </p:sp>
      <p:sp>
        <p:nvSpPr>
          <p:cNvPr id="252" name="Shape 252"/>
          <p:cNvSpPr txBox="1"/>
          <p:nvPr/>
        </p:nvSpPr>
        <p:spPr>
          <a:xfrm>
            <a:off x="457200" y="5334000"/>
            <a:ext cx="8229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What happens when you don’t change the oil as required?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What is Auto Upkeep?</a:t>
            </a:r>
            <a:endParaRPr/>
          </a:p>
        </p:txBody>
      </p:sp>
      <p:sp>
        <p:nvSpPr>
          <p:cNvPr id="265" name="Shape 265"/>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Was developed because most texts are either too complex or too simple to teach an Automotive Basics course.</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266" name="Shape 266"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267" name="Shape 267" descr="4th-AU-Text-Web"/>
          <p:cNvPicPr preferRelativeResize="0"/>
          <p:nvPr/>
        </p:nvPicPr>
        <p:blipFill rotWithShape="1">
          <a:blip r:embed="rId4">
            <a:alphaModFix/>
          </a:blip>
          <a:srcRect/>
          <a:stretch/>
        </p:blipFill>
        <p:spPr>
          <a:xfrm>
            <a:off x="5410200" y="1600200"/>
            <a:ext cx="3157537" cy="411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Think of it this way…</a:t>
            </a:r>
            <a:endParaRPr/>
          </a:p>
        </p:txBody>
      </p:sp>
      <p:sp>
        <p:nvSpPr>
          <p:cNvPr id="273" name="Shape 273"/>
          <p:cNvSpPr txBox="1"/>
          <p:nvPr/>
        </p:nvSpPr>
        <p:spPr>
          <a:xfrm>
            <a:off x="228600" y="3276600"/>
            <a:ext cx="8686800" cy="2133600"/>
          </a:xfrm>
          <a:prstGeom prst="rect">
            <a:avLst/>
          </a:prstGeom>
          <a:solidFill>
            <a:srgbClr val="FF0000"/>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74" name="Shape 274"/>
          <p:cNvSpPr txBox="1"/>
          <p:nvPr/>
        </p:nvSpPr>
        <p:spPr>
          <a:xfrm>
            <a:off x="838200" y="3429000"/>
            <a:ext cx="7467600" cy="9540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1" i="0" u="none" dirty="0">
                <a:solidFill>
                  <a:schemeClr val="lt1"/>
                </a:solidFill>
                <a:latin typeface="Arial"/>
                <a:ea typeface="Arial"/>
                <a:cs typeface="Arial"/>
                <a:sym typeface="Arial"/>
              </a:rPr>
              <a:t>1500+ Pages = Comprehensive Automotive Technology Textbook Includes a lot of “Worth Being Familiar With” Information</a:t>
            </a:r>
            <a:endParaRPr dirty="0"/>
          </a:p>
          <a:p>
            <a:pPr marL="0" marR="0" lvl="0" indent="0" algn="ctr" rtl="0">
              <a:lnSpc>
                <a:spcPct val="100000"/>
              </a:lnSpc>
              <a:spcBef>
                <a:spcPts val="800"/>
              </a:spcBef>
              <a:spcAft>
                <a:spcPts val="0"/>
              </a:spcAft>
              <a:buClr>
                <a:schemeClr val="lt1"/>
              </a:buClr>
              <a:buSzPts val="1600"/>
              <a:buFont typeface="Arial"/>
              <a:buNone/>
            </a:pPr>
            <a:r>
              <a:rPr lang="en-US" sz="1600" b="1" i="0" u="none" dirty="0">
                <a:solidFill>
                  <a:schemeClr val="lt1"/>
                </a:solidFill>
                <a:latin typeface="Arial"/>
                <a:ea typeface="Arial"/>
                <a:cs typeface="Arial"/>
                <a:sym typeface="Arial"/>
              </a:rPr>
              <a:t>Best Suited for MAST Programs</a:t>
            </a:r>
            <a:endParaRPr dirty="0"/>
          </a:p>
        </p:txBody>
      </p:sp>
      <p:sp>
        <p:nvSpPr>
          <p:cNvPr id="275" name="Shape 275"/>
          <p:cNvSpPr txBox="1"/>
          <p:nvPr/>
        </p:nvSpPr>
        <p:spPr>
          <a:xfrm>
            <a:off x="304800" y="4572000"/>
            <a:ext cx="8534400" cy="708025"/>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dirty="0">
                <a:solidFill>
                  <a:schemeClr val="dk1"/>
                </a:solidFill>
                <a:latin typeface="Arial"/>
                <a:ea typeface="Arial"/>
                <a:cs typeface="Arial"/>
                <a:sym typeface="Arial"/>
              </a:rPr>
              <a:t>Auto Upkeep = 288 Pages = Best Suited for Automotive Basics/MLR Programs</a:t>
            </a:r>
            <a:endParaRPr dirty="0"/>
          </a:p>
          <a:p>
            <a:pPr marL="0" marR="0" lvl="0" indent="0" algn="ctr" rtl="0">
              <a:lnSpc>
                <a:spcPct val="100000"/>
              </a:lnSpc>
              <a:spcBef>
                <a:spcPts val="800"/>
              </a:spcBef>
              <a:spcAft>
                <a:spcPts val="0"/>
              </a:spcAft>
              <a:buClr>
                <a:schemeClr val="dk1"/>
              </a:buClr>
              <a:buSzPts val="1600"/>
              <a:buFont typeface="Arial"/>
              <a:buNone/>
            </a:pPr>
            <a:r>
              <a:rPr lang="en-US" sz="1600" b="1" i="0" u="none" dirty="0">
                <a:solidFill>
                  <a:schemeClr val="dk1"/>
                </a:solidFill>
                <a:latin typeface="Arial"/>
                <a:ea typeface="Arial"/>
                <a:cs typeface="Arial"/>
                <a:sym typeface="Arial"/>
              </a:rPr>
              <a:t>Information Central to Discipline, Long Lasting Value Beyond the Classroom</a:t>
            </a:r>
            <a:endParaRPr dirty="0"/>
          </a:p>
        </p:txBody>
      </p:sp>
      <p:cxnSp>
        <p:nvCxnSpPr>
          <p:cNvPr id="276" name="Shape 276"/>
          <p:cNvCxnSpPr/>
          <p:nvPr/>
        </p:nvCxnSpPr>
        <p:spPr>
          <a:xfrm rot="10800000" flipH="1">
            <a:off x="228600" y="1295400"/>
            <a:ext cx="4191000" cy="1981200"/>
          </a:xfrm>
          <a:prstGeom prst="straightConnector1">
            <a:avLst/>
          </a:prstGeom>
          <a:noFill/>
          <a:ln w="50800" cap="flat" cmpd="sng">
            <a:solidFill>
              <a:schemeClr val="dk1"/>
            </a:solidFill>
            <a:prstDash val="solid"/>
            <a:miter lim="800000"/>
            <a:headEnd type="none" w="med" len="med"/>
            <a:tailEnd type="none" w="med" len="med"/>
          </a:ln>
        </p:spPr>
      </p:cxnSp>
      <p:cxnSp>
        <p:nvCxnSpPr>
          <p:cNvPr id="277" name="Shape 277"/>
          <p:cNvCxnSpPr/>
          <p:nvPr/>
        </p:nvCxnSpPr>
        <p:spPr>
          <a:xfrm>
            <a:off x="4419600" y="1295400"/>
            <a:ext cx="4724400" cy="0"/>
          </a:xfrm>
          <a:prstGeom prst="straightConnector1">
            <a:avLst/>
          </a:prstGeom>
          <a:noFill/>
          <a:ln w="50800" cap="flat" cmpd="sng">
            <a:solidFill>
              <a:schemeClr val="dk1"/>
            </a:solidFill>
            <a:prstDash val="solid"/>
            <a:miter lim="800000"/>
            <a:headEnd type="none" w="med" len="med"/>
            <a:tailEnd type="none" w="med" len="med"/>
          </a:ln>
        </p:spPr>
      </p:cxnSp>
      <p:cxnSp>
        <p:nvCxnSpPr>
          <p:cNvPr id="278" name="Shape 278"/>
          <p:cNvCxnSpPr/>
          <p:nvPr/>
        </p:nvCxnSpPr>
        <p:spPr>
          <a:xfrm rot="10800000" flipH="1">
            <a:off x="8915400" y="3048000"/>
            <a:ext cx="228600" cy="228600"/>
          </a:xfrm>
          <a:prstGeom prst="straightConnector1">
            <a:avLst/>
          </a:prstGeom>
          <a:noFill/>
          <a:ln w="50800" cap="flat" cmpd="sng">
            <a:solidFill>
              <a:schemeClr val="dk1"/>
            </a:solidFill>
            <a:prstDash val="solid"/>
            <a:miter lim="800000"/>
            <a:headEnd type="none" w="med" len="med"/>
            <a:tailEnd type="none" w="med" len="med"/>
          </a:ln>
        </p:spPr>
      </p:cxnSp>
      <p:cxnSp>
        <p:nvCxnSpPr>
          <p:cNvPr id="279" name="Shape 279"/>
          <p:cNvCxnSpPr/>
          <p:nvPr/>
        </p:nvCxnSpPr>
        <p:spPr>
          <a:xfrm rot="10800000" flipH="1">
            <a:off x="8915400" y="5181600"/>
            <a:ext cx="228600" cy="228600"/>
          </a:xfrm>
          <a:prstGeom prst="straightConnector1">
            <a:avLst/>
          </a:prstGeom>
          <a:noFill/>
          <a:ln w="50800" cap="flat" cmpd="sng">
            <a:solidFill>
              <a:schemeClr val="dk1"/>
            </a:solidFill>
            <a:prstDash val="solid"/>
            <a:miter lim="800000"/>
            <a:headEnd type="none" w="med" len="med"/>
            <a:tailEnd type="none" w="med" len="med"/>
          </a:ln>
        </p:spPr>
      </p:cxnSp>
      <p:pic>
        <p:nvPicPr>
          <p:cNvPr id="280" name="Shape 280"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What’s special about Auto Upkeep?</a:t>
            </a:r>
            <a:endParaRPr/>
          </a:p>
        </p:txBody>
      </p:sp>
      <p:sp>
        <p:nvSpPr>
          <p:cNvPr id="286" name="Shape 286"/>
          <p:cNvSpPr txBox="1">
            <a:spLocks noGrp="1"/>
          </p:cNvSpPr>
          <p:nvPr>
            <p:ph type="body" idx="1"/>
          </p:nvPr>
        </p:nvSpPr>
        <p:spPr>
          <a:xfrm>
            <a:off x="533400" y="12954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Short, concise chapters</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12 point font – Easy-to-Read</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3 Levels of headings when necessary</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 figure, picture, or graph accompanies almost every block of text</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Helpful emphasis blocks – Tech Tips, Price Guides, Web Links, Servicing, Trouble Guides, Activities, Q &amp; A’s, Career Paths, Calculations</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Videos, Apps, and QR Codes to extend learning online</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Reviewed by young adults and technical reviewers </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Extensive effort was put on book layout</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Hands-on and Internet-based activities (40 activities in all)</a:t>
            </a:r>
            <a:endParaRPr/>
          </a:p>
          <a:p>
            <a:pPr marL="342900" marR="0" lvl="0" indent="-190500" algn="l" rtl="0">
              <a:lnSpc>
                <a:spcPct val="8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87" name="Shape 287"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What are the Auto Upkeep units? </a:t>
            </a:r>
            <a:endParaRPr/>
          </a:p>
        </p:txBody>
      </p:sp>
      <p:sp>
        <p:nvSpPr>
          <p:cNvPr id="293" name="Shape 293"/>
          <p:cNvSpPr txBox="1">
            <a:spLocks noGrp="1"/>
          </p:cNvSpPr>
          <p:nvPr>
            <p:ph type="body" idx="1"/>
          </p:nvPr>
        </p:nvSpPr>
        <p:spPr>
          <a:xfrm>
            <a:off x="685800" y="1828800"/>
            <a:ext cx="3886200" cy="3724275"/>
          </a:xfrm>
          <a:prstGeom prst="rect">
            <a:avLst/>
          </a:prstGeom>
          <a:noFill/>
          <a:ln>
            <a:noFill/>
          </a:ln>
        </p:spPr>
        <p:txBody>
          <a:bodyPr spcFirstLastPara="1" wrap="square" lIns="91425" tIns="45700" rIns="91425" bIns="45700" anchor="t" anchorCtr="0">
            <a:noAutofit/>
          </a:bodyPr>
          <a:lstStyle/>
          <a:p>
            <a:pPr marL="609600" marR="0" lvl="0" indent="-609600" algn="l" rtl="0">
              <a:lnSpc>
                <a:spcPct val="80000"/>
              </a:lnSpc>
              <a:spcBef>
                <a:spcPts val="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Introduction and How Cars Work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Buying an Automobile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Automotive Expenses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Repair Facilities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Safety Around the Automobile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Tools and Equipment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Auto Care and Cleaning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Fluid Level Check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Electrical System </a:t>
            </a:r>
            <a:endParaRPr/>
          </a:p>
          <a:p>
            <a:pPr marL="609600" marR="0" lvl="0" indent="-609600" algn="l" rtl="0">
              <a:lnSpc>
                <a:spcPct val="80000"/>
              </a:lnSpc>
              <a:spcBef>
                <a:spcPts val="40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Lubrication System </a:t>
            </a:r>
            <a:endParaRPr/>
          </a:p>
        </p:txBody>
      </p:sp>
      <p:sp>
        <p:nvSpPr>
          <p:cNvPr id="294" name="Shape 294"/>
          <p:cNvSpPr txBox="1"/>
          <p:nvPr/>
        </p:nvSpPr>
        <p:spPr>
          <a:xfrm>
            <a:off x="4495800" y="2514600"/>
            <a:ext cx="3505200" cy="3724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95" name="Shape 295"/>
          <p:cNvSpPr txBox="1"/>
          <p:nvPr/>
        </p:nvSpPr>
        <p:spPr>
          <a:xfrm>
            <a:off x="4495800" y="1828800"/>
            <a:ext cx="4419600" cy="3724275"/>
          </a:xfrm>
          <a:prstGeom prst="rect">
            <a:avLst/>
          </a:prstGeom>
          <a:noFill/>
          <a:ln>
            <a:noFill/>
          </a:ln>
        </p:spPr>
        <p:txBody>
          <a:bodyPr spcFirstLastPara="1" wrap="square" lIns="91425" tIns="45700" rIns="91425" bIns="45700" anchor="t" anchorCtr="0">
            <a:noAutofit/>
          </a:bodyPr>
          <a:lstStyle/>
          <a:p>
            <a:pPr marL="609600" marR="0" lvl="0" indent="-609600" algn="l" rtl="0">
              <a:lnSpc>
                <a:spcPct val="80000"/>
              </a:lnSpc>
              <a:spcBef>
                <a:spcPts val="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Fuel System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Cooling System and Climate Control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Ignition System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Suspension, Steering, and Tires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Braking System</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Drivetrain</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Exhaust and Emission System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Alternative Fuels and Designs</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Automotive Accessories </a:t>
            </a:r>
            <a:endParaRPr/>
          </a:p>
          <a:p>
            <a:pPr marL="609600" marR="0" lvl="0" indent="-609600" algn="l" rtl="0">
              <a:lnSpc>
                <a:spcPct val="80000"/>
              </a:lnSpc>
              <a:spcBef>
                <a:spcPts val="400"/>
              </a:spcBef>
              <a:spcAft>
                <a:spcPts val="0"/>
              </a:spcAft>
              <a:buClr>
                <a:schemeClr val="dk1"/>
              </a:buClr>
              <a:buSzPts val="2000"/>
              <a:buFont typeface="Arial"/>
              <a:buAutoNum type="arabicPeriod" startAt="11"/>
            </a:pPr>
            <a:r>
              <a:rPr lang="en-US" sz="2000" b="0" i="0" u="none">
                <a:solidFill>
                  <a:schemeClr val="dk1"/>
                </a:solidFill>
                <a:latin typeface="Arial"/>
                <a:ea typeface="Arial"/>
                <a:cs typeface="Arial"/>
                <a:sym typeface="Arial"/>
              </a:rPr>
              <a:t>Common Problems and Roadside Emergencies</a:t>
            </a:r>
            <a:endParaRPr/>
          </a:p>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
        <p:nvSpPr>
          <p:cNvPr id="296" name="Shape 296"/>
          <p:cNvSpPr txBox="1"/>
          <p:nvPr/>
        </p:nvSpPr>
        <p:spPr>
          <a:xfrm>
            <a:off x="1143000" y="5791200"/>
            <a:ext cx="73152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40 hands-on and internet-based activities engage the students </a:t>
            </a:r>
            <a:endParaRPr/>
          </a:p>
        </p:txBody>
      </p:sp>
      <p:pic>
        <p:nvPicPr>
          <p:cNvPr id="297" name="Shape 297"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How is </a:t>
            </a:r>
            <a:r>
              <a:rPr lang="en-US" sz="3600" b="0" i="0" u="none" strike="noStrike" cap="none" dirty="0" smtClean="0">
                <a:solidFill>
                  <a:schemeClr val="dk2"/>
                </a:solidFill>
                <a:latin typeface="Arial"/>
                <a:ea typeface="Arial"/>
                <a:cs typeface="Arial"/>
                <a:sym typeface="Arial"/>
              </a:rPr>
              <a:t>Auto </a:t>
            </a:r>
            <a:r>
              <a:rPr lang="en-US" sz="3600" b="0" i="0" u="none" strike="noStrike" cap="none" dirty="0">
                <a:solidFill>
                  <a:schemeClr val="dk2"/>
                </a:solidFill>
                <a:latin typeface="Arial"/>
                <a:ea typeface="Arial"/>
                <a:cs typeface="Arial"/>
                <a:sym typeface="Arial"/>
              </a:rPr>
              <a:t>Upkeep commonly delivered?</a:t>
            </a:r>
            <a:endParaRPr dirty="0"/>
          </a:p>
        </p:txBody>
      </p:sp>
      <p:sp>
        <p:nvSpPr>
          <p:cNvPr id="303" name="Shape 30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Auto Upkeep was designed to have a balance between in-class and hands-on instruction. </a:t>
            </a:r>
            <a:endParaRPr dirty="0"/>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Commonly two days a week are in-class and three days a week are in the automotive lab. </a:t>
            </a:r>
            <a:endParaRPr lang="en-US" sz="2400" b="0" i="0" u="none" strike="noStrike" cap="none" dirty="0" smtClean="0">
              <a:solidFill>
                <a:schemeClr val="dk1"/>
              </a:solidFill>
              <a:latin typeface="Arial"/>
              <a:ea typeface="Arial"/>
              <a:cs typeface="Arial"/>
              <a:sym typeface="Arial"/>
            </a:endParaRPr>
          </a:p>
          <a:p>
            <a:pPr marL="742950" marR="0" lvl="1" indent="-285750" algn="l" rtl="0">
              <a:lnSpc>
                <a:spcPct val="90000"/>
              </a:lnSpc>
              <a:spcBef>
                <a:spcPts val="480"/>
              </a:spcBef>
              <a:spcAft>
                <a:spcPts val="0"/>
              </a:spcAft>
              <a:buClr>
                <a:schemeClr val="dk1"/>
              </a:buClr>
              <a:buSzPts val="2400"/>
              <a:buFont typeface="Arial"/>
              <a:buChar char="–"/>
            </a:pPr>
            <a:r>
              <a:rPr lang="en-US" sz="2400" dirty="0" smtClean="0"/>
              <a:t>Curriculum is flexible for you to adjust it to fit your specific situation.</a:t>
            </a:r>
            <a:endParaRPr dirty="0"/>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304" name="Shape 30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207196" y="265165"/>
            <a:ext cx="8686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What will each student know and be able to do at the completion of Auto Upkeep? </a:t>
            </a:r>
            <a:endParaRPr dirty="0"/>
          </a:p>
        </p:txBody>
      </p:sp>
      <p:sp>
        <p:nvSpPr>
          <p:cNvPr id="310" name="Shape 310"/>
          <p:cNvSpPr txBox="1">
            <a:spLocks noGrp="1"/>
          </p:cNvSpPr>
          <p:nvPr>
            <p:ph type="body" idx="1"/>
          </p:nvPr>
        </p:nvSpPr>
        <p:spPr>
          <a:xfrm>
            <a:off x="838200" y="2286000"/>
            <a:ext cx="8077200"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Automotive Basics TEKS – 100% </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Competencies – Over 200</a:t>
            </a:r>
            <a:endParaRPr dirty="0"/>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Over 60% of ASE Education Foundation Maintenance and Light Repair </a:t>
            </a:r>
            <a:r>
              <a:rPr lang="en-US" sz="2400" b="0" i="0" u="none" strike="noStrike" cap="none" dirty="0" smtClean="0">
                <a:solidFill>
                  <a:schemeClr val="dk1"/>
                </a:solidFill>
                <a:latin typeface="Arial"/>
                <a:ea typeface="Arial"/>
                <a:cs typeface="Arial"/>
                <a:sym typeface="Arial"/>
              </a:rPr>
              <a:t>(MLR) Tasks </a:t>
            </a:r>
            <a:r>
              <a:rPr lang="en-US" sz="2400" b="0" i="0" u="none" strike="noStrike" cap="none" dirty="0">
                <a:solidFill>
                  <a:schemeClr val="dk1"/>
                </a:solidFill>
                <a:latin typeface="Arial"/>
                <a:ea typeface="Arial"/>
                <a:cs typeface="Arial"/>
                <a:sym typeface="Arial"/>
              </a:rPr>
              <a:t>– making it an ideal first course.</a:t>
            </a:r>
            <a:endParaRPr dirty="0"/>
          </a:p>
          <a:p>
            <a:pPr marL="2057400" marR="0" lvl="4" indent="-228600" algn="l" rtl="0">
              <a:lnSpc>
                <a:spcPct val="100000"/>
              </a:lnSpc>
              <a:spcBef>
                <a:spcPts val="360"/>
              </a:spcBef>
              <a:spcAft>
                <a:spcPts val="0"/>
              </a:spcAft>
              <a:buClr>
                <a:schemeClr val="dk1"/>
              </a:buClr>
              <a:buSzPts val="1800"/>
              <a:buFont typeface="Arial"/>
              <a:buChar char="»"/>
            </a:pPr>
            <a:r>
              <a:rPr lang="en-US" sz="1800" b="0" i="0" u="sng" strike="noStrike" cap="none" dirty="0" smtClean="0">
                <a:solidFill>
                  <a:schemeClr val="hlink"/>
                </a:solidFill>
                <a:latin typeface="Arial"/>
                <a:ea typeface="Arial"/>
                <a:cs typeface="Arial"/>
                <a:sym typeface="Arial"/>
                <a:hlinkClick r:id="rId3"/>
              </a:rPr>
              <a:t>www.AutoUpkeep.com</a:t>
            </a:r>
            <a:r>
              <a:rPr lang="en-US" sz="1800" b="0" i="0" u="sng" strike="noStrike" cap="none" dirty="0">
                <a:solidFill>
                  <a:schemeClr val="hlink"/>
                </a:solidFill>
                <a:latin typeface="Arial"/>
                <a:ea typeface="Arial"/>
                <a:cs typeface="Arial"/>
                <a:sym typeface="Arial"/>
                <a:hlinkClick r:id="rId3"/>
              </a:rPr>
              <a:t>/standards/</a:t>
            </a:r>
            <a:r>
              <a:rPr lang="en-US" sz="1800" b="0" i="0" u="none" strike="noStrike" cap="none" dirty="0">
                <a:solidFill>
                  <a:schemeClr val="dk1"/>
                </a:solidFill>
                <a:latin typeface="Arial"/>
                <a:ea typeface="Arial"/>
                <a:cs typeface="Arial"/>
                <a:sym typeface="Arial"/>
              </a:rPr>
              <a:t> </a:t>
            </a:r>
            <a:endParaRPr dirty="0"/>
          </a:p>
          <a:p>
            <a:pPr marL="342900" marR="0" lvl="0" indent="-228600" algn="l" rtl="0">
              <a:spcBef>
                <a:spcPts val="36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11" name="Shape 311"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0" y="274637"/>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Download this Presentation</a:t>
            </a:r>
            <a:endParaRPr dirty="0"/>
          </a:p>
        </p:txBody>
      </p:sp>
      <p:pic>
        <p:nvPicPr>
          <p:cNvPr id="121" name="Shape 121"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122" name="Shape 122" descr="FC13BEDF-2837-4E8C-B317-BCE8BD724852-L0-001.jpeg"/>
          <p:cNvPicPr preferRelativeResize="0"/>
          <p:nvPr/>
        </p:nvPicPr>
        <p:blipFill rotWithShape="1">
          <a:blip r:embed="rId4">
            <a:alphaModFix/>
          </a:blip>
          <a:srcRect/>
          <a:stretch/>
        </p:blipFill>
        <p:spPr>
          <a:xfrm>
            <a:off x="2155423" y="1214437"/>
            <a:ext cx="4913312" cy="49149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228600" y="274637"/>
            <a:ext cx="8458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Instructor USB – Turn Key Curriculum or Modify it as YOU Want</a:t>
            </a:r>
            <a:endParaRPr/>
          </a:p>
        </p:txBody>
      </p:sp>
      <p:sp>
        <p:nvSpPr>
          <p:cNvPr id="317" name="Shape 317"/>
          <p:cNvSpPr txBox="1">
            <a:spLocks noGrp="1"/>
          </p:cNvSpPr>
          <p:nvPr>
            <p:ph type="body" idx="1"/>
          </p:nvPr>
        </p:nvSpPr>
        <p:spPr>
          <a:xfrm>
            <a:off x="457200" y="1600200"/>
            <a:ext cx="8610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Sample Course Syllabus Outline</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PowerPoints</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Competency Profile</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MLR Correlation Matrix</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TEKS Correlation Matrix</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Tests and Exams</a:t>
            </a:r>
            <a:endParaRPr/>
          </a:p>
          <a:p>
            <a:pPr marL="742950" marR="0" lvl="1" indent="-28575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Available as PDFs, MS Word Docs, and as a Common Cartridge File for your Learning Management System (Canvas, Blackboard, etc.)</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Lab Activities</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Study Questions</a:t>
            </a:r>
            <a:endParaRPr/>
          </a:p>
          <a:p>
            <a:pPr marL="342900" marR="0" lvl="0" indent="-34290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Answer Keys </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18" name="Shape 318"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319" name="Shape 319" descr="4th-AU-USB-Web"/>
          <p:cNvPicPr preferRelativeResize="0"/>
          <p:nvPr/>
        </p:nvPicPr>
        <p:blipFill rotWithShape="1">
          <a:blip r:embed="rId4">
            <a:alphaModFix/>
          </a:blip>
          <a:srcRect/>
          <a:stretch/>
        </p:blipFill>
        <p:spPr>
          <a:xfrm>
            <a:off x="5334000" y="1524000"/>
            <a:ext cx="3505200" cy="19605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QR Codes for Each Chapter</a:t>
            </a:r>
            <a:endParaRPr/>
          </a:p>
        </p:txBody>
      </p:sp>
      <p:pic>
        <p:nvPicPr>
          <p:cNvPr id="325" name="Shape 325"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326" name="Shape 326" descr="Screen Shot 2018-07-13 at 10.14.09 AM.png"/>
          <p:cNvPicPr preferRelativeResize="0"/>
          <p:nvPr/>
        </p:nvPicPr>
        <p:blipFill rotWithShape="1">
          <a:blip r:embed="rId4">
            <a:alphaModFix/>
          </a:blip>
          <a:srcRect/>
          <a:stretch/>
        </p:blipFill>
        <p:spPr>
          <a:xfrm>
            <a:off x="1600200" y="1600200"/>
            <a:ext cx="5867400" cy="36242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descr="Screen Shot 2018-07-13 at 10.19.02 AM.png"/>
          <p:cNvPicPr preferRelativeResize="0"/>
          <p:nvPr/>
        </p:nvPicPr>
        <p:blipFill rotWithShape="1">
          <a:blip r:embed="rId3">
            <a:alphaModFix/>
          </a:blip>
          <a:srcRect/>
          <a:stretch/>
        </p:blipFill>
        <p:spPr>
          <a:xfrm>
            <a:off x="7010400" y="4572000"/>
            <a:ext cx="1871662" cy="1620837"/>
          </a:xfrm>
          <a:prstGeom prst="rect">
            <a:avLst/>
          </a:prstGeom>
          <a:noFill/>
          <a:ln>
            <a:noFill/>
          </a:ln>
        </p:spPr>
      </p:pic>
      <p:sp>
        <p:nvSpPr>
          <p:cNvPr id="332" name="Shape 3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App to Extend Learning</a:t>
            </a:r>
            <a:endParaRPr/>
          </a:p>
        </p:txBody>
      </p:sp>
      <p:pic>
        <p:nvPicPr>
          <p:cNvPr id="333" name="Shape 333"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
        <p:nvSpPr>
          <p:cNvPr id="334" name="Shape 334"/>
          <p:cNvSpPr txBox="1"/>
          <p:nvPr/>
        </p:nvSpPr>
        <p:spPr>
          <a:xfrm>
            <a:off x="2819400" y="5486400"/>
            <a:ext cx="3962400" cy="677862"/>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chemeClr val="dk1"/>
              </a:buClr>
              <a:buSzPts val="2000"/>
              <a:buFont typeface="Arial"/>
              <a:buNone/>
            </a:pPr>
            <a:r>
              <a:rPr lang="en-US" sz="2000" b="0" i="0" u="sng" strike="noStrike" cap="none" dirty="0" smtClean="0">
                <a:solidFill>
                  <a:schemeClr val="hlink"/>
                </a:solidFill>
                <a:latin typeface="Arial"/>
                <a:ea typeface="Arial"/>
                <a:cs typeface="Arial"/>
                <a:sym typeface="Arial"/>
                <a:hlinkClick r:id="rId5"/>
              </a:rPr>
              <a:t>www.AutoUpkeep.com</a:t>
            </a:r>
            <a:r>
              <a:rPr lang="en-US" sz="2000" b="0" i="0" u="sng" strike="noStrike" cap="none" dirty="0">
                <a:solidFill>
                  <a:schemeClr val="hlink"/>
                </a:solidFill>
                <a:latin typeface="Arial"/>
                <a:ea typeface="Arial"/>
                <a:cs typeface="Arial"/>
                <a:sym typeface="Arial"/>
                <a:hlinkClick r:id="rId5"/>
              </a:rPr>
              <a:t>/app/</a:t>
            </a:r>
            <a:r>
              <a:rPr lang="en-US" sz="2000" b="0" i="0" u="none" strike="noStrike" cap="none" dirty="0">
                <a:solidFill>
                  <a:schemeClr val="dk1"/>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p:txBody>
      </p:sp>
      <p:pic>
        <p:nvPicPr>
          <p:cNvPr id="335" name="Shape 335" descr="Screen Shot 2018-07-13 at 10.20.33 AM.png"/>
          <p:cNvPicPr preferRelativeResize="0"/>
          <p:nvPr/>
        </p:nvPicPr>
        <p:blipFill rotWithShape="1">
          <a:blip r:embed="rId6">
            <a:alphaModFix/>
          </a:blip>
          <a:srcRect/>
          <a:stretch/>
        </p:blipFill>
        <p:spPr>
          <a:xfrm>
            <a:off x="4876800" y="2895600"/>
            <a:ext cx="3657600" cy="1624012"/>
          </a:xfrm>
          <a:prstGeom prst="rect">
            <a:avLst/>
          </a:prstGeom>
          <a:noFill/>
          <a:ln>
            <a:noFill/>
          </a:ln>
        </p:spPr>
      </p:pic>
      <p:pic>
        <p:nvPicPr>
          <p:cNvPr id="336" name="Shape 336" descr="Screen Shot 2018-07-13 at 10.21.17 AM.png"/>
          <p:cNvPicPr preferRelativeResize="0"/>
          <p:nvPr/>
        </p:nvPicPr>
        <p:blipFill rotWithShape="1">
          <a:blip r:embed="rId7">
            <a:alphaModFix/>
          </a:blip>
          <a:srcRect/>
          <a:stretch/>
        </p:blipFill>
        <p:spPr>
          <a:xfrm>
            <a:off x="4343400" y="1219200"/>
            <a:ext cx="3619500" cy="1625600"/>
          </a:xfrm>
          <a:prstGeom prst="rect">
            <a:avLst/>
          </a:prstGeom>
          <a:noFill/>
          <a:ln>
            <a:noFill/>
          </a:ln>
        </p:spPr>
      </p:pic>
      <p:pic>
        <p:nvPicPr>
          <p:cNvPr id="337" name="Shape 337" descr="Screen Shot 2018-07-13 at 10.21.27 AM.png"/>
          <p:cNvPicPr preferRelativeResize="0"/>
          <p:nvPr/>
        </p:nvPicPr>
        <p:blipFill rotWithShape="1">
          <a:blip r:embed="rId8">
            <a:alphaModFix/>
          </a:blip>
          <a:srcRect/>
          <a:stretch/>
        </p:blipFill>
        <p:spPr>
          <a:xfrm>
            <a:off x="762000" y="2286000"/>
            <a:ext cx="2871787" cy="1905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Video Site with Over 100 Videos</a:t>
            </a:r>
            <a:endParaRPr/>
          </a:p>
        </p:txBody>
      </p:sp>
      <p:pic>
        <p:nvPicPr>
          <p:cNvPr id="343" name="Shape 343"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344" name="Shape 344" descr="Screen Shot 2018-07-13 at 10.23.38 AM.png"/>
          <p:cNvPicPr preferRelativeResize="0"/>
          <p:nvPr/>
        </p:nvPicPr>
        <p:blipFill rotWithShape="1">
          <a:blip r:embed="rId4">
            <a:alphaModFix/>
          </a:blip>
          <a:srcRect/>
          <a:stretch/>
        </p:blipFill>
        <p:spPr>
          <a:xfrm>
            <a:off x="1905000" y="1524000"/>
            <a:ext cx="5354637" cy="3889375"/>
          </a:xfrm>
          <a:prstGeom prst="rect">
            <a:avLst/>
          </a:prstGeom>
          <a:noFill/>
          <a:ln>
            <a:noFill/>
          </a:ln>
        </p:spPr>
      </p:pic>
      <p:sp>
        <p:nvSpPr>
          <p:cNvPr id="345" name="Shape 345"/>
          <p:cNvSpPr txBox="1"/>
          <p:nvPr/>
        </p:nvSpPr>
        <p:spPr>
          <a:xfrm>
            <a:off x="3173853" y="5617396"/>
            <a:ext cx="3962400" cy="400050"/>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chemeClr val="dk1"/>
              </a:buClr>
              <a:buSzPts val="2000"/>
              <a:buFont typeface="Arial"/>
              <a:buNone/>
            </a:pPr>
            <a:r>
              <a:rPr lang="en-US" sz="2000" b="0" i="0" u="sng" strike="noStrike" cap="none" dirty="0" err="1" smtClean="0">
                <a:solidFill>
                  <a:schemeClr val="hlink"/>
                </a:solidFill>
                <a:latin typeface="Arial"/>
                <a:ea typeface="Arial"/>
                <a:cs typeface="Arial"/>
                <a:sym typeface="Arial"/>
              </a:rPr>
              <a:t>www.Video.AutoUpkeep.com</a:t>
            </a:r>
            <a:r>
              <a:rPr lang="en-US" sz="2000" b="0" i="0" u="none" strike="noStrike" cap="none" dirty="0" smtClean="0">
                <a:solidFill>
                  <a:schemeClr val="dk1"/>
                </a:solidFill>
                <a:latin typeface="Arial"/>
                <a:ea typeface="Arial"/>
                <a:cs typeface="Arial"/>
                <a:sym typeface="Arial"/>
              </a:rPr>
              <a: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a:solidFill>
                  <a:schemeClr val="dk2"/>
                </a:solidFill>
                <a:latin typeface="Arial"/>
                <a:ea typeface="Arial"/>
                <a:cs typeface="Arial"/>
                <a:sym typeface="Arial"/>
              </a:rPr>
              <a:t>Online Chapter Resources</a:t>
            </a:r>
            <a:endParaRPr dirty="0"/>
          </a:p>
        </p:txBody>
      </p:sp>
      <p:sp>
        <p:nvSpPr>
          <p:cNvPr id="351" name="Shape 351"/>
          <p:cNvSpPr txBox="1">
            <a:spLocks noGrp="1"/>
          </p:cNvSpPr>
          <p:nvPr>
            <p:ph type="body" idx="1"/>
          </p:nvPr>
        </p:nvSpPr>
        <p:spPr>
          <a:xfrm>
            <a:off x="2761311" y="5167568"/>
            <a:ext cx="3810000" cy="68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sng" strike="noStrike" cap="none" dirty="0">
                <a:solidFill>
                  <a:schemeClr val="hlink"/>
                </a:solidFill>
                <a:latin typeface="Arial"/>
                <a:ea typeface="Arial"/>
                <a:cs typeface="Arial"/>
                <a:sym typeface="Arial"/>
                <a:hlinkClick r:id="rId3"/>
              </a:rPr>
              <a:t>www.AutoUpkeep.com</a:t>
            </a:r>
            <a:r>
              <a:rPr lang="en-US" sz="2800" b="0" i="0" u="none" strike="noStrike" cap="none" dirty="0">
                <a:solidFill>
                  <a:schemeClr val="dk1"/>
                </a:solidFill>
                <a:latin typeface="Arial"/>
                <a:ea typeface="Arial"/>
                <a:cs typeface="Arial"/>
                <a:sym typeface="Arial"/>
              </a:rPr>
              <a:t> </a:t>
            </a:r>
            <a:endParaRPr dirty="0"/>
          </a:p>
        </p:txBody>
      </p:sp>
      <p:pic>
        <p:nvPicPr>
          <p:cNvPr id="352" name="Shape 352"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pic>
        <p:nvPicPr>
          <p:cNvPr id="353" name="Shape 353" descr="Screen Shot 2017-07-15 at 5.57.22 PM.png"/>
          <p:cNvPicPr preferRelativeResize="0"/>
          <p:nvPr/>
        </p:nvPicPr>
        <p:blipFill rotWithShape="1">
          <a:blip r:embed="rId5">
            <a:alphaModFix/>
          </a:blip>
          <a:srcRect/>
          <a:stretch/>
        </p:blipFill>
        <p:spPr>
          <a:xfrm>
            <a:off x="2886625" y="1378617"/>
            <a:ext cx="3505200" cy="32972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Who’s using Auto Upkeep?</a:t>
            </a:r>
            <a:endParaRPr/>
          </a:p>
        </p:txBody>
      </p:sp>
      <p:sp>
        <p:nvSpPr>
          <p:cNvPr id="359" name="Shape 359"/>
          <p:cNvSpPr txBox="1">
            <a:spLocks noGrp="1"/>
          </p:cNvSpPr>
          <p:nvPr>
            <p:ph type="body" idx="1"/>
          </p:nvPr>
        </p:nvSpPr>
        <p:spPr>
          <a:xfrm>
            <a:off x="457200" y="1600200"/>
            <a:ext cx="35814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Over 500 secondary and post-secondary schools throughout the United States and Canada</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Large schools in Texas to small schools in Wisconsin</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Over 100,000 copies sold since inception</a:t>
            </a:r>
            <a:endParaRPr/>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Now in the 4</a:t>
            </a:r>
            <a:r>
              <a:rPr lang="en-US" sz="2400" b="0" i="0" u="none" strike="noStrike" cap="none" baseline="30000">
                <a:solidFill>
                  <a:schemeClr val="dk1"/>
                </a:solidFill>
                <a:latin typeface="Arial"/>
                <a:ea typeface="Arial"/>
                <a:cs typeface="Arial"/>
                <a:sym typeface="Arial"/>
              </a:rPr>
              <a:t>th</a:t>
            </a:r>
            <a:r>
              <a:rPr lang="en-US" sz="2400" b="0" i="0" u="none" strike="noStrike" cap="none">
                <a:solidFill>
                  <a:schemeClr val="dk1"/>
                </a:solidFill>
                <a:latin typeface="Arial"/>
                <a:ea typeface="Arial"/>
                <a:cs typeface="Arial"/>
                <a:sym typeface="Arial"/>
              </a:rPr>
              <a:t> Edition</a:t>
            </a:r>
            <a:endParaRPr/>
          </a:p>
        </p:txBody>
      </p:sp>
      <p:pic>
        <p:nvPicPr>
          <p:cNvPr id="360" name="Shape 360" descr="US Map with Schools CMYK 2012"/>
          <p:cNvPicPr preferRelativeResize="0"/>
          <p:nvPr/>
        </p:nvPicPr>
        <p:blipFill rotWithShape="1">
          <a:blip r:embed="rId3">
            <a:alphaModFix/>
          </a:blip>
          <a:srcRect/>
          <a:stretch/>
        </p:blipFill>
        <p:spPr>
          <a:xfrm>
            <a:off x="4038600" y="2454275"/>
            <a:ext cx="4719637" cy="2613025"/>
          </a:xfrm>
          <a:prstGeom prst="rect">
            <a:avLst/>
          </a:prstGeom>
          <a:noFill/>
          <a:ln>
            <a:noFill/>
          </a:ln>
        </p:spPr>
      </p:pic>
      <p:pic>
        <p:nvPicPr>
          <p:cNvPr id="361" name="Shape 361"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92281" y="277260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smtClean="0">
                <a:solidFill>
                  <a:schemeClr val="dk2"/>
                </a:solidFill>
                <a:latin typeface="Arial"/>
                <a:ea typeface="Arial"/>
                <a:cs typeface="Arial"/>
                <a:sym typeface="Arial"/>
              </a:rPr>
              <a:t>How does Auto Upkeep, ASE Education Foundation’s MLR Tasks, and Automotive Basics fit together?</a:t>
            </a:r>
            <a:endParaRPr dirty="0"/>
          </a:p>
        </p:txBody>
      </p:sp>
      <p:pic>
        <p:nvPicPr>
          <p:cNvPr id="390" name="Shape 390"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extLst>
      <p:ext uri="{BB962C8B-B14F-4D97-AF65-F5344CB8AC3E}">
        <p14:creationId xmlns:p14="http://schemas.microsoft.com/office/powerpoint/2010/main" val="34943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8" name="Shape 368"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2" name="Picture 1" descr="Screen Shot 2018-07-14 at 8.09.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93" y="189453"/>
            <a:ext cx="7913581" cy="594582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smtClean="0">
                <a:solidFill>
                  <a:schemeClr val="dk2"/>
                </a:solidFill>
                <a:latin typeface="Arial"/>
                <a:ea typeface="Arial"/>
                <a:cs typeface="Arial"/>
                <a:sym typeface="Arial"/>
              </a:rPr>
              <a:t>ASE - Tasks</a:t>
            </a:r>
            <a:r>
              <a:rPr lang="en-US" sz="3600" b="0" i="0" u="none" strike="noStrike" cap="none" dirty="0">
                <a:solidFill>
                  <a:schemeClr val="dk2"/>
                </a:solidFill>
                <a:latin typeface="Arial"/>
                <a:ea typeface="Arial"/>
                <a:cs typeface="Arial"/>
                <a:sym typeface="Arial"/>
              </a:rPr>
              <a:t>/</a:t>
            </a:r>
            <a:r>
              <a:rPr lang="en-US" sz="3600" b="0" i="0" u="none" strike="noStrike" cap="none" dirty="0" smtClean="0">
                <a:solidFill>
                  <a:schemeClr val="dk2"/>
                </a:solidFill>
                <a:latin typeface="Arial"/>
                <a:ea typeface="Arial"/>
                <a:cs typeface="Arial"/>
                <a:sym typeface="Arial"/>
              </a:rPr>
              <a:t>Hours</a:t>
            </a:r>
            <a:r>
              <a:rPr lang="en-US" sz="4000" b="0" i="0" u="none" strike="noStrike" cap="none" dirty="0">
                <a:solidFill>
                  <a:schemeClr val="dk2"/>
                </a:solidFill>
                <a:latin typeface="Arial"/>
                <a:ea typeface="Arial"/>
                <a:cs typeface="Arial"/>
                <a:sym typeface="Arial"/>
              </a:rPr>
              <a:t/>
            </a:r>
            <a:br>
              <a:rPr lang="en-US" sz="4000" b="0" i="0" u="none" strike="noStrike" cap="none" dirty="0">
                <a:solidFill>
                  <a:schemeClr val="dk2"/>
                </a:solidFill>
                <a:latin typeface="Arial"/>
                <a:ea typeface="Arial"/>
                <a:cs typeface="Arial"/>
                <a:sym typeface="Arial"/>
              </a:rPr>
            </a:br>
            <a:endParaRPr dirty="0"/>
          </a:p>
        </p:txBody>
      </p:sp>
      <p:sp>
        <p:nvSpPr>
          <p:cNvPr id="374" name="Shape 374"/>
          <p:cNvSpPr txBox="1">
            <a:spLocks noGrp="1"/>
          </p:cNvSpPr>
          <p:nvPr>
            <p:ph type="body" idx="1"/>
          </p:nvPr>
        </p:nvSpPr>
        <p:spPr>
          <a:xfrm>
            <a:off x="152400" y="5105400"/>
            <a:ext cx="8382000" cy="990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MAST – 439 tasks at 1200 hours (Includes MLR and AST)</a:t>
            </a:r>
            <a:endParaRPr/>
          </a:p>
          <a:p>
            <a:pPr marL="342900" marR="0" lvl="0" indent="-342900" algn="ctr" rtl="0">
              <a:lnSpc>
                <a:spcPct val="9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AST – 353 tasks at 840 hours  (Includes MLR) </a:t>
            </a:r>
            <a:endParaRPr/>
          </a:p>
          <a:p>
            <a:pPr marL="342900" marR="0" lvl="0" indent="-342900" algn="ctr" rtl="0">
              <a:lnSpc>
                <a:spcPct val="9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MLR – 218 tasks at 540 hours </a:t>
            </a:r>
            <a:endParaRPr/>
          </a:p>
          <a:p>
            <a:pPr marL="342900" marR="0" lvl="0" indent="-228600" algn="l" rtl="0">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75" name="Shape 375"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pic>
        <p:nvPicPr>
          <p:cNvPr id="376" name="Shape 376"/>
          <p:cNvPicPr preferRelativeResize="0">
            <a:picLocks noGrp="1"/>
          </p:cNvPicPr>
          <p:nvPr>
            <p:ph type="body" idx="1"/>
          </p:nvPr>
        </p:nvPicPr>
        <p:blipFill rotWithShape="1">
          <a:blip r:embed="rId4">
            <a:alphaModFix/>
          </a:blip>
          <a:srcRect/>
          <a:stretch/>
        </p:blipFill>
        <p:spPr>
          <a:xfrm>
            <a:off x="838200" y="838200"/>
            <a:ext cx="7542212" cy="4246562"/>
          </a:xfrm>
          <a:prstGeom prst="rect">
            <a:avLst/>
          </a:prstGeom>
          <a:noFill/>
          <a:ln>
            <a:noFill/>
          </a:ln>
        </p:spPr>
      </p:pic>
      <p:sp>
        <p:nvSpPr>
          <p:cNvPr id="377" name="Shape 377"/>
          <p:cNvSpPr txBox="1"/>
          <p:nvPr/>
        </p:nvSpPr>
        <p:spPr>
          <a:xfrm>
            <a:off x="2514600" y="1066800"/>
            <a:ext cx="3657600" cy="369887"/>
          </a:xfrm>
          <a:prstGeom prst="rect">
            <a:avLst/>
          </a:prstGeom>
          <a:solidFill>
            <a:srgbClr val="BFBFB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ASE Education Foundation Model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What is a Task?</a:t>
            </a:r>
            <a:endParaRPr/>
          </a:p>
        </p:txBody>
      </p:sp>
      <p:sp>
        <p:nvSpPr>
          <p:cNvPr id="428" name="Shape 4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“A task is a psychomotor or cognitive entry-level learning activity consisting of one or more measureable steps accomplished through an instructor presentation, demonstration, visualization or a student application.” </a:t>
            </a:r>
            <a:endParaRPr dirty="0"/>
          </a:p>
          <a:p>
            <a:pPr marL="2057400" lvl="4" indent="-228600">
              <a:spcBef>
                <a:spcPts val="240"/>
              </a:spcBef>
              <a:buSzPts val="1200"/>
            </a:pPr>
            <a:r>
              <a:rPr lang="en-US" sz="1200" b="0" i="0" u="none" strike="noStrike" cap="none" dirty="0">
                <a:solidFill>
                  <a:schemeClr val="dk1"/>
                </a:solidFill>
                <a:latin typeface="Arial"/>
                <a:ea typeface="Arial"/>
                <a:cs typeface="Arial"/>
                <a:sym typeface="Arial"/>
              </a:rPr>
              <a:t>Obtained </a:t>
            </a:r>
            <a:r>
              <a:rPr lang="en-US" sz="1200" b="0" i="0" u="none" strike="noStrike" cap="none" dirty="0" smtClean="0">
                <a:solidFill>
                  <a:schemeClr val="dk1"/>
                </a:solidFill>
                <a:latin typeface="Arial"/>
                <a:ea typeface="Arial"/>
                <a:cs typeface="Arial"/>
                <a:sym typeface="Arial"/>
              </a:rPr>
              <a:t>from the ASE </a:t>
            </a:r>
            <a:r>
              <a:rPr lang="en-US" sz="1200" dirty="0"/>
              <a:t>Education Foundation - </a:t>
            </a:r>
            <a:r>
              <a:rPr lang="en-US" sz="1200" dirty="0">
                <a:hlinkClick r:id="rId3"/>
              </a:rPr>
              <a:t>http://aseeducation.org/</a:t>
            </a:r>
            <a:r>
              <a:rPr lang="en-US" sz="1200" dirty="0" smtClean="0">
                <a:hlinkClick r:id="rId3"/>
              </a:rPr>
              <a:t>resources</a:t>
            </a:r>
            <a:r>
              <a:rPr lang="en-US" sz="1200" dirty="0" smtClean="0"/>
              <a:t> </a:t>
            </a:r>
            <a:endParaRPr dirty="0"/>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It should be noted that each task is not dedicated an hour allotment…some tasks take longer than others. </a:t>
            </a:r>
            <a:endParaRPr dirty="0"/>
          </a:p>
        </p:txBody>
      </p:sp>
      <p:pic>
        <p:nvPicPr>
          <p:cNvPr id="429" name="Shape 429"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Essential Questions</a:t>
            </a:r>
            <a:endParaRPr/>
          </a:p>
        </p:txBody>
      </p:sp>
      <p:sp>
        <p:nvSpPr>
          <p:cNvPr id="128" name="Shape 1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What are the requirements for Automotive Basics (Texas §130.447). </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What curricular materials are available?</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How does </a:t>
            </a:r>
            <a:r>
              <a:rPr lang="en-US" sz="2400" b="0" i="0" u="none" strike="noStrike" cap="none" dirty="0" smtClean="0">
                <a:solidFill>
                  <a:schemeClr val="dk1"/>
                </a:solidFill>
                <a:latin typeface="Arial"/>
                <a:ea typeface="Arial"/>
                <a:cs typeface="Arial"/>
                <a:sym typeface="Arial"/>
              </a:rPr>
              <a:t>Automotive </a:t>
            </a:r>
            <a:r>
              <a:rPr lang="en-US" sz="2400" b="0" i="0" u="none" strike="noStrike" cap="none" dirty="0">
                <a:solidFill>
                  <a:schemeClr val="dk1"/>
                </a:solidFill>
                <a:latin typeface="Arial"/>
                <a:ea typeface="Arial"/>
                <a:cs typeface="Arial"/>
                <a:sym typeface="Arial"/>
              </a:rPr>
              <a:t>Basics </a:t>
            </a:r>
            <a:r>
              <a:rPr lang="en-US" sz="2400" b="0" i="0" u="none" strike="noStrike" cap="none" dirty="0" smtClean="0">
                <a:solidFill>
                  <a:schemeClr val="dk1"/>
                </a:solidFill>
                <a:latin typeface="Arial"/>
                <a:ea typeface="Arial"/>
                <a:cs typeface="Arial"/>
                <a:sym typeface="Arial"/>
              </a:rPr>
              <a:t>fit </a:t>
            </a:r>
            <a:r>
              <a:rPr lang="en-US" sz="2400" b="0" i="0" u="none" strike="noStrike" cap="none" dirty="0">
                <a:solidFill>
                  <a:schemeClr val="dk1"/>
                </a:solidFill>
                <a:latin typeface="Arial"/>
                <a:ea typeface="Arial"/>
                <a:cs typeface="Arial"/>
                <a:sym typeface="Arial"/>
              </a:rPr>
              <a:t>within a complete Automotive Service Technology training program? </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What are the essential units in Automotive Basics? </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What will each student know and be able to do at the completion of Automotive Basics (Texas Essential Knowledge and Skills - TEKS)? </a:t>
            </a:r>
            <a:endParaRPr dirty="0"/>
          </a:p>
          <a:p>
            <a:pPr marL="342900" marR="0" lvl="0" indent="-342900" algn="l" rtl="0">
              <a:lnSpc>
                <a:spcPct val="8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How does Automotive Basics fit within the ASE Education Foundation (</a:t>
            </a:r>
            <a:r>
              <a:rPr lang="en-US" sz="2400" b="0" i="0" u="none" strike="noStrike" cap="none" dirty="0" smtClean="0">
                <a:solidFill>
                  <a:schemeClr val="dk1"/>
                </a:solidFill>
                <a:latin typeface="Arial"/>
                <a:ea typeface="Arial"/>
                <a:cs typeface="Arial"/>
                <a:sym typeface="Arial"/>
              </a:rPr>
              <a:t>formerly </a:t>
            </a:r>
            <a:r>
              <a:rPr lang="en-US" sz="2400" b="0" i="0" u="none" strike="noStrike" cap="none" dirty="0">
                <a:solidFill>
                  <a:schemeClr val="dk1"/>
                </a:solidFill>
                <a:latin typeface="Arial"/>
                <a:ea typeface="Arial"/>
                <a:cs typeface="Arial"/>
                <a:sym typeface="Arial"/>
              </a:rPr>
              <a:t>NATEF) Model? </a:t>
            </a:r>
            <a:endParaRPr dirty="0"/>
          </a:p>
          <a:p>
            <a:pPr marL="342900" marR="0" lvl="0" indent="-190500" algn="l" rtl="0">
              <a:spcBef>
                <a:spcPts val="48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129" name="Shape 129"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dirty="0" smtClean="0">
                <a:solidFill>
                  <a:schemeClr val="dk2"/>
                </a:solidFill>
                <a:latin typeface="Arial"/>
                <a:ea typeface="Arial"/>
                <a:cs typeface="Arial"/>
                <a:sym typeface="Arial"/>
              </a:rPr>
              <a:t>ASE Education Foundation </a:t>
            </a:r>
            <a:r>
              <a:rPr lang="en-US" sz="3600" b="0" i="0" u="none" strike="noStrike" cap="none" dirty="0">
                <a:solidFill>
                  <a:schemeClr val="dk2"/>
                </a:solidFill>
                <a:latin typeface="Arial"/>
                <a:ea typeface="Arial"/>
                <a:cs typeface="Arial"/>
                <a:sym typeface="Arial"/>
              </a:rPr>
              <a:t>Assumptions</a:t>
            </a:r>
            <a:endParaRPr dirty="0"/>
          </a:p>
        </p:txBody>
      </p:sp>
      <p:sp>
        <p:nvSpPr>
          <p:cNvPr id="435" name="Shape 43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“Individual courses of study will differ across automobile technician training programs” </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“Development of appropriate learning delivery systems and tests which monitor student progress will be the responsibility of the individual training program”</a:t>
            </a:r>
            <a:endParaRPr dirty="0"/>
          </a:p>
          <a:p>
            <a:pPr marL="2057400" lvl="4" indent="-228600">
              <a:spcBef>
                <a:spcPts val="240"/>
              </a:spcBef>
              <a:buSzPts val="1200"/>
            </a:pPr>
            <a:r>
              <a:rPr lang="en-US" sz="1200" b="0" i="0" u="none" strike="noStrike" cap="none" dirty="0">
                <a:solidFill>
                  <a:schemeClr val="dk1"/>
                </a:solidFill>
                <a:latin typeface="Arial"/>
                <a:ea typeface="Arial"/>
                <a:cs typeface="Arial"/>
                <a:sym typeface="Arial"/>
              </a:rPr>
              <a:t>Obtained </a:t>
            </a:r>
            <a:r>
              <a:rPr lang="en-US" sz="1200" b="0" i="0" u="none" strike="noStrike" cap="none" dirty="0" smtClean="0">
                <a:solidFill>
                  <a:schemeClr val="dk1"/>
                </a:solidFill>
                <a:latin typeface="Arial"/>
                <a:ea typeface="Arial"/>
                <a:cs typeface="Arial"/>
                <a:sym typeface="Arial"/>
              </a:rPr>
              <a:t>from the ASE </a:t>
            </a:r>
            <a:r>
              <a:rPr lang="en-US" sz="1200" dirty="0"/>
              <a:t>Education Foundation - </a:t>
            </a:r>
            <a:r>
              <a:rPr lang="en-US" sz="1200" dirty="0">
                <a:hlinkClick r:id="rId3"/>
              </a:rPr>
              <a:t>http://aseeducation.org/</a:t>
            </a:r>
            <a:r>
              <a:rPr lang="en-US" sz="1200" dirty="0" smtClean="0">
                <a:hlinkClick r:id="rId3"/>
              </a:rPr>
              <a:t>resources</a:t>
            </a:r>
            <a:r>
              <a:rPr lang="en-US" sz="1200" dirty="0" smtClean="0"/>
              <a:t> </a:t>
            </a:r>
            <a:endParaRPr dirty="0"/>
          </a:p>
        </p:txBody>
      </p:sp>
      <p:pic>
        <p:nvPicPr>
          <p:cNvPr id="436" name="Shape 436"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Basically…</a:t>
            </a:r>
            <a:endParaRPr/>
          </a:p>
        </p:txBody>
      </p:sp>
      <p:sp>
        <p:nvSpPr>
          <p:cNvPr id="258" name="Shape 25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TEKS lists the required knowledge and </a:t>
            </a:r>
            <a:r>
              <a:rPr lang="en-US" sz="2800" b="0" i="0" u="none" strike="noStrike" cap="none" dirty="0" smtClean="0">
                <a:solidFill>
                  <a:schemeClr val="dk1"/>
                </a:solidFill>
                <a:latin typeface="Arial"/>
                <a:ea typeface="Arial"/>
                <a:cs typeface="Arial"/>
                <a:sym typeface="Arial"/>
              </a:rPr>
              <a:t>skills.</a:t>
            </a: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smtClean="0">
                <a:solidFill>
                  <a:schemeClr val="dk1"/>
                </a:solidFill>
                <a:latin typeface="Arial"/>
                <a:ea typeface="Arial"/>
                <a:cs typeface="Arial"/>
                <a:sym typeface="Arial"/>
              </a:rPr>
              <a:t>The </a:t>
            </a:r>
            <a:r>
              <a:rPr lang="en-US" sz="2800" b="0" i="0" u="none" strike="noStrike" cap="none" dirty="0">
                <a:solidFill>
                  <a:schemeClr val="dk1"/>
                </a:solidFill>
                <a:latin typeface="Arial"/>
                <a:ea typeface="Arial"/>
                <a:cs typeface="Arial"/>
                <a:sym typeface="Arial"/>
              </a:rPr>
              <a:t>ASE Education Foundation provides the required tasks and hours.</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YOU provide the program course structure, curriculum, and student materials. </a:t>
            </a:r>
            <a:endParaRPr dirty="0"/>
          </a:p>
        </p:txBody>
      </p:sp>
      <p:pic>
        <p:nvPicPr>
          <p:cNvPr id="259" name="Shape 259"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Questions?</a:t>
            </a:r>
            <a:endParaRPr/>
          </a:p>
        </p:txBody>
      </p:sp>
      <p:pic>
        <p:nvPicPr>
          <p:cNvPr id="390" name="Shape 390"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To Get Free eBook Access</a:t>
            </a:r>
            <a:endParaRPr/>
          </a:p>
        </p:txBody>
      </p:sp>
      <p:sp>
        <p:nvSpPr>
          <p:cNvPr id="383" name="Shape 38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Sign-Up on the Sign-In Sheet and I will email you an eBook access code.</a:t>
            </a:r>
            <a:endParaRPr/>
          </a:p>
        </p:txBody>
      </p:sp>
      <p:pic>
        <p:nvPicPr>
          <p:cNvPr id="384" name="Shape 38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760412" y="465137"/>
            <a:ext cx="7926387" cy="95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dirty="0">
                <a:solidFill>
                  <a:schemeClr val="dk2"/>
                </a:solidFill>
                <a:latin typeface="Arial"/>
                <a:ea typeface="Arial"/>
                <a:cs typeface="Arial"/>
                <a:sym typeface="Arial"/>
              </a:rPr>
              <a:t>Contact Information</a:t>
            </a:r>
            <a:endParaRPr dirty="0"/>
          </a:p>
        </p:txBody>
      </p:sp>
      <p:sp>
        <p:nvSpPr>
          <p:cNvPr id="396" name="Shape 39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Michael Gray</a:t>
            </a:r>
            <a:endParaRPr/>
          </a:p>
          <a:p>
            <a:pPr marL="342900" marR="0" lvl="0" indent="-342900" algn="ctr" rtl="0">
              <a:lnSpc>
                <a:spcPct val="80000"/>
              </a:lnSpc>
              <a:spcBef>
                <a:spcPts val="4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Rolling Hills Publishing</a:t>
            </a:r>
            <a:endParaRPr/>
          </a:p>
          <a:p>
            <a:pPr marL="342900" marR="0" lvl="0" indent="-342900" algn="ctr" rtl="0">
              <a:lnSpc>
                <a:spcPct val="80000"/>
              </a:lnSpc>
              <a:spcBef>
                <a:spcPts val="4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800-918-READ</a:t>
            </a:r>
            <a:endParaRPr/>
          </a:p>
          <a:p>
            <a:pPr marL="342900" marR="0" lvl="0" indent="-342900" algn="ctr" rtl="0">
              <a:lnSpc>
                <a:spcPct val="8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ctr" rtl="0">
              <a:lnSpc>
                <a:spcPct val="80000"/>
              </a:lnSpc>
              <a:spcBef>
                <a:spcPts val="360"/>
              </a:spcBef>
              <a:spcAft>
                <a:spcPts val="0"/>
              </a:spcAft>
              <a:buClr>
                <a:schemeClr val="dk1"/>
              </a:buClr>
              <a:buSzPts val="1800"/>
              <a:buFont typeface="Arial"/>
              <a:buNone/>
            </a:pPr>
            <a:r>
              <a:rPr lang="en-US" sz="1800" b="0" i="0" u="sng" strike="noStrike" cap="none">
                <a:solidFill>
                  <a:schemeClr val="hlink"/>
                </a:solidFill>
                <a:latin typeface="Arial"/>
                <a:ea typeface="Arial"/>
                <a:cs typeface="Arial"/>
                <a:sym typeface="Arial"/>
                <a:hlinkClick r:id="rId3"/>
              </a:rPr>
              <a:t>www.RollingHillsPublishing.com</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sng" strike="noStrike" cap="none">
                <a:solidFill>
                  <a:schemeClr val="hlink"/>
                </a:solidFill>
                <a:latin typeface="Arial"/>
                <a:ea typeface="Arial"/>
                <a:cs typeface="Arial"/>
                <a:sym typeface="Arial"/>
                <a:hlinkClick r:id="rId4"/>
              </a:rPr>
              <a:t>www.AutoUpkeep.com</a:t>
            </a:r>
            <a:r>
              <a:rPr lang="en-US" sz="1800" b="0" i="0" u="none" strike="noStrike" cap="none">
                <a:solidFill>
                  <a:schemeClr val="dk1"/>
                </a:solidFill>
                <a:latin typeface="Arial"/>
                <a:ea typeface="Arial"/>
                <a:cs typeface="Arial"/>
                <a:sym typeface="Arial"/>
              </a:rPr>
              <a:t> </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Email: </a:t>
            </a:r>
            <a:r>
              <a:rPr lang="en-US" sz="1800" b="0" i="0" u="sng" strike="noStrike" cap="none">
                <a:solidFill>
                  <a:schemeClr val="hlink"/>
                </a:solidFill>
                <a:latin typeface="Arial"/>
                <a:ea typeface="Arial"/>
                <a:cs typeface="Arial"/>
                <a:sym typeface="Arial"/>
                <a:hlinkClick r:id="rId5"/>
              </a:rPr>
              <a:t>info@autoupkeep.com</a:t>
            </a:r>
            <a:endParaRPr/>
          </a:p>
          <a:p>
            <a:pPr marL="342900" marR="0" lvl="0" indent="-342900" algn="ctr" rtl="0">
              <a:lnSpc>
                <a:spcPct val="8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ctr" rtl="0">
              <a:lnSpc>
                <a:spcPct val="8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LinkedIn – </a:t>
            </a:r>
            <a:r>
              <a:rPr lang="en-US" sz="1800" b="0" i="0" u="sng" strike="noStrike" cap="none">
                <a:solidFill>
                  <a:schemeClr val="hlink"/>
                </a:solidFill>
                <a:latin typeface="Arial"/>
                <a:ea typeface="Arial"/>
                <a:cs typeface="Arial"/>
                <a:sym typeface="Arial"/>
                <a:hlinkClick r:id="rId6"/>
              </a:rPr>
              <a:t>www.LinkedIn.com/in/MichaelEGray</a:t>
            </a:r>
            <a:r>
              <a:rPr lang="en-US" sz="1800" b="0" i="0" u="none" strike="noStrike" cap="none">
                <a:solidFill>
                  <a:schemeClr val="dk1"/>
                </a:solidFill>
                <a:latin typeface="Arial"/>
                <a:ea typeface="Arial"/>
                <a:cs typeface="Arial"/>
                <a:sym typeface="Arial"/>
              </a:rPr>
              <a:t> </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Twitter – </a:t>
            </a:r>
            <a:r>
              <a:rPr lang="en-US" sz="1800" b="0" i="0" u="sng" strike="noStrike" cap="none">
                <a:solidFill>
                  <a:schemeClr val="hlink"/>
                </a:solidFill>
                <a:latin typeface="Arial"/>
                <a:ea typeface="Arial"/>
                <a:cs typeface="Arial"/>
                <a:sym typeface="Arial"/>
                <a:hlinkClick r:id="rId7"/>
              </a:rPr>
              <a:t>www.Twitter.com/AutoUpkeep</a:t>
            </a:r>
            <a:r>
              <a:rPr lang="en-US" sz="1800" b="0" i="0" u="none" strike="noStrike" cap="none">
                <a:solidFill>
                  <a:schemeClr val="dk1"/>
                </a:solidFill>
                <a:latin typeface="Arial"/>
                <a:ea typeface="Arial"/>
                <a:cs typeface="Arial"/>
                <a:sym typeface="Arial"/>
              </a:rPr>
              <a:t> </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Videos – </a:t>
            </a:r>
            <a:r>
              <a:rPr lang="en-US" sz="1800" b="0" i="0" u="sng" strike="noStrike" cap="none">
                <a:solidFill>
                  <a:schemeClr val="hlink"/>
                </a:solidFill>
                <a:latin typeface="Arial"/>
                <a:ea typeface="Arial"/>
                <a:cs typeface="Arial"/>
                <a:sym typeface="Arial"/>
                <a:hlinkClick r:id="rId8"/>
              </a:rPr>
              <a:t>www.Video.AutoUpkeep.com</a:t>
            </a:r>
            <a:r>
              <a:rPr lang="en-US" sz="1800" b="0" i="0" u="none" strike="noStrike" cap="none">
                <a:solidFill>
                  <a:schemeClr val="dk1"/>
                </a:solidFill>
                <a:latin typeface="Arial"/>
                <a:ea typeface="Arial"/>
                <a:cs typeface="Arial"/>
                <a:sym typeface="Arial"/>
              </a:rPr>
              <a:t> </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YouTube – </a:t>
            </a:r>
            <a:r>
              <a:rPr lang="en-US" sz="1800" b="0" i="0" u="sng" strike="noStrike" cap="none">
                <a:solidFill>
                  <a:schemeClr val="hlink"/>
                </a:solidFill>
                <a:latin typeface="Arial"/>
                <a:ea typeface="Arial"/>
                <a:cs typeface="Arial"/>
                <a:sym typeface="Arial"/>
                <a:hlinkClick r:id="rId9"/>
              </a:rPr>
              <a:t>www.YouTube.com/AutoUpkeep</a:t>
            </a:r>
            <a:r>
              <a:rPr lang="en-US" sz="1800" b="0" i="0" u="none" strike="noStrike" cap="none">
                <a:solidFill>
                  <a:schemeClr val="dk1"/>
                </a:solidFill>
                <a:latin typeface="Arial"/>
                <a:ea typeface="Arial"/>
                <a:cs typeface="Arial"/>
                <a:sym typeface="Arial"/>
              </a:rPr>
              <a:t> </a:t>
            </a:r>
            <a:endParaRPr/>
          </a:p>
          <a:p>
            <a:pPr marL="342900" marR="0" lvl="0" indent="-342900" algn="ctr" rtl="0">
              <a:lnSpc>
                <a:spcPct val="80000"/>
              </a:lnSpc>
              <a:spcBef>
                <a:spcPts val="36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Facebook – </a:t>
            </a:r>
            <a:r>
              <a:rPr lang="en-US" sz="1800" b="0" i="0" u="sng" strike="noStrike" cap="none">
                <a:solidFill>
                  <a:schemeClr val="hlink"/>
                </a:solidFill>
                <a:latin typeface="Arial"/>
                <a:ea typeface="Arial"/>
                <a:cs typeface="Arial"/>
                <a:sym typeface="Arial"/>
                <a:hlinkClick r:id="rId10"/>
              </a:rPr>
              <a:t>www.Facebook.com/AutoUpkeep</a:t>
            </a:r>
            <a:r>
              <a:rPr lang="en-US" sz="1800" b="0" i="0" u="none" strike="noStrike" cap="none">
                <a:solidFill>
                  <a:schemeClr val="dk1"/>
                </a:solidFill>
                <a:latin typeface="Arial"/>
                <a:ea typeface="Arial"/>
                <a:cs typeface="Arial"/>
                <a:sym typeface="Arial"/>
              </a:rPr>
              <a:t> </a:t>
            </a:r>
            <a:endParaRPr/>
          </a:p>
          <a:p>
            <a:pPr marL="342900" marR="0" lvl="0" indent="-342900" algn="l" rtl="0">
              <a:lnSpc>
                <a:spcPct val="8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97" name="Shape 397" descr="4th-Car-and-Blue-Gradient"/>
          <p:cNvPicPr preferRelativeResize="0"/>
          <p:nvPr/>
        </p:nvPicPr>
        <p:blipFill rotWithShape="1">
          <a:blip r:embed="rId11">
            <a:alphaModFix/>
          </a:blip>
          <a:srcRect/>
          <a:stretch/>
        </p:blipFill>
        <p:spPr>
          <a:xfrm>
            <a:off x="0" y="6176962"/>
            <a:ext cx="9144000" cy="6810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3048000"/>
            <a:ext cx="8534400" cy="25447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b="0" i="0" u="none" strike="noStrike" cap="none">
                <a:solidFill>
                  <a:schemeClr val="dk2"/>
                </a:solidFill>
                <a:latin typeface="Arial"/>
                <a:ea typeface="Arial"/>
                <a:cs typeface="Arial"/>
                <a:sym typeface="Arial"/>
              </a:rPr>
              <a:t>1. What do your beginning students know when they first enter your program?</a:t>
            </a:r>
            <a:br>
              <a:rPr lang="en-US" sz="2800" b="0" i="0" u="none" strike="noStrike" cap="none">
                <a:solidFill>
                  <a:schemeClr val="dk2"/>
                </a:solidFill>
                <a:latin typeface="Arial"/>
                <a:ea typeface="Arial"/>
                <a:cs typeface="Arial"/>
                <a:sym typeface="Arial"/>
              </a:rPr>
            </a:br>
            <a:r>
              <a:rPr lang="en-US" sz="2800" b="0" i="0" u="none" strike="noStrike" cap="none">
                <a:solidFill>
                  <a:schemeClr val="dk2"/>
                </a:solidFill>
                <a:latin typeface="Arial"/>
                <a:ea typeface="Arial"/>
                <a:cs typeface="Arial"/>
                <a:sym typeface="Arial"/>
              </a:rPr>
              <a:t/>
            </a:r>
            <a:br>
              <a:rPr lang="en-US" sz="2800" b="0" i="0" u="none" strike="noStrike" cap="none">
                <a:solidFill>
                  <a:schemeClr val="dk2"/>
                </a:solidFill>
                <a:latin typeface="Arial"/>
                <a:ea typeface="Arial"/>
                <a:cs typeface="Arial"/>
                <a:sym typeface="Arial"/>
              </a:rPr>
            </a:br>
            <a:r>
              <a:rPr lang="en-US" sz="2800" b="0" i="0" u="none" strike="noStrike" cap="none">
                <a:solidFill>
                  <a:schemeClr val="dk2"/>
                </a:solidFill>
                <a:latin typeface="Arial"/>
                <a:ea typeface="Arial"/>
                <a:cs typeface="Arial"/>
                <a:sym typeface="Arial"/>
              </a:rPr>
              <a:t>2. How do you teach this new generation of students the fundamentals of Automotive Technology?</a:t>
            </a:r>
            <a:endParaRPr/>
          </a:p>
        </p:txBody>
      </p:sp>
      <p:pic>
        <p:nvPicPr>
          <p:cNvPr id="135" name="Shape 135"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
        <p:nvSpPr>
          <p:cNvPr id="136" name="Shape 136"/>
          <p:cNvSpPr txBox="1"/>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A Few Questions to Think About…</a:t>
            </a:r>
            <a:endParaRPr/>
          </a:p>
        </p:txBody>
      </p:sp>
      <p:pic>
        <p:nvPicPr>
          <p:cNvPr id="137" name="Shape 137" descr="Screen Shot 2017-07-15 at 6.03.28 PM.png"/>
          <p:cNvPicPr preferRelativeResize="0"/>
          <p:nvPr/>
        </p:nvPicPr>
        <p:blipFill rotWithShape="1">
          <a:blip r:embed="rId4">
            <a:alphaModFix/>
          </a:blip>
          <a:srcRect/>
          <a:stretch/>
        </p:blipFill>
        <p:spPr>
          <a:xfrm>
            <a:off x="3733800" y="1752600"/>
            <a:ext cx="1320800" cy="127793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What does your first course </a:t>
            </a:r>
            <a:br>
              <a:rPr lang="en-US" sz="3600" b="0" i="0" u="none" strike="noStrike" cap="none">
                <a:solidFill>
                  <a:schemeClr val="dk2"/>
                </a:solidFill>
                <a:latin typeface="Arial"/>
                <a:ea typeface="Arial"/>
                <a:cs typeface="Arial"/>
                <a:sym typeface="Arial"/>
              </a:rPr>
            </a:br>
            <a:r>
              <a:rPr lang="en-US" sz="3600" b="0" i="0" u="none" strike="noStrike" cap="none">
                <a:solidFill>
                  <a:schemeClr val="dk2"/>
                </a:solidFill>
                <a:latin typeface="Arial"/>
                <a:ea typeface="Arial"/>
                <a:cs typeface="Arial"/>
                <a:sym typeface="Arial"/>
              </a:rPr>
              <a:t>look like now?</a:t>
            </a:r>
            <a:endParaRPr/>
          </a:p>
        </p:txBody>
      </p:sp>
      <p:sp>
        <p:nvSpPr>
          <p:cNvPr id="143" name="Shape 14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Discussion…</a:t>
            </a:r>
            <a:endParaRPr/>
          </a:p>
        </p:txBody>
      </p:sp>
      <p:pic>
        <p:nvPicPr>
          <p:cNvPr id="144" name="Shape 144"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52400" y="274637"/>
            <a:ext cx="8839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Automotive Basics – Course Description</a:t>
            </a:r>
            <a:endParaRPr/>
          </a:p>
        </p:txBody>
      </p:sp>
      <p:sp>
        <p:nvSpPr>
          <p:cNvPr id="150" name="Shape 15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smtClean="0">
                <a:solidFill>
                  <a:schemeClr val="dk1"/>
                </a:solidFill>
                <a:latin typeface="Arial"/>
                <a:ea typeface="Arial"/>
                <a:cs typeface="Arial"/>
                <a:sym typeface="Arial"/>
              </a:rPr>
              <a:t>“Automotive </a:t>
            </a:r>
            <a:r>
              <a:rPr lang="en-US" sz="2200" b="0" i="0" u="none" strike="noStrike" cap="none" dirty="0">
                <a:solidFill>
                  <a:schemeClr val="dk1"/>
                </a:solidFill>
                <a:latin typeface="Arial"/>
                <a:ea typeface="Arial"/>
                <a:cs typeface="Arial"/>
                <a:sym typeface="Arial"/>
              </a:rPr>
              <a:t>Basics includes knowledge of the basic automotive systems and the theory and principles of the components that make up each system and how to service these systems. Automotive Basics includes applicable safety and environmental rules and regulations. In Automotive Basics, students will gain knowledge and skills in the repair, maintenance, and servicing of vehicle systems. This study allows students to reinforce, apply, and transfer academic knowledge and skills to a variety of interesting and relevant activities, problems, and settings. The focus of this course is to teach safety, tool identification, proper tool use, and employability</a:t>
            </a:r>
            <a:r>
              <a:rPr lang="en-US" sz="2200" b="0" i="0" u="none" strike="noStrike" cap="none" dirty="0" smtClean="0">
                <a:solidFill>
                  <a:schemeClr val="dk1"/>
                </a:solidFill>
                <a:latin typeface="Arial"/>
                <a:ea typeface="Arial"/>
                <a:cs typeface="Arial"/>
                <a:sym typeface="Arial"/>
              </a:rPr>
              <a:t>.”</a:t>
            </a:r>
            <a:endParaRPr dirty="0"/>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Source: </a:t>
            </a:r>
            <a:r>
              <a:rPr lang="en-US" sz="2000" b="0" i="0" u="sng" strike="noStrike" cap="none" dirty="0">
                <a:solidFill>
                  <a:schemeClr val="hlink"/>
                </a:solidFill>
                <a:latin typeface="Arial"/>
                <a:ea typeface="Arial"/>
                <a:cs typeface="Arial"/>
                <a:sym typeface="Arial"/>
                <a:hlinkClick r:id="rId3"/>
              </a:rPr>
              <a:t>http://ritter.tea.state.tx.us/rules/tac/chapter130</a:t>
            </a:r>
            <a:r>
              <a:rPr lang="en-US" sz="2000" b="0" i="0" u="sng" strike="noStrike" cap="none" dirty="0" smtClean="0">
                <a:solidFill>
                  <a:schemeClr val="hlink"/>
                </a:solidFill>
                <a:latin typeface="Arial"/>
                <a:ea typeface="Arial"/>
                <a:cs typeface="Arial"/>
                <a:sym typeface="Arial"/>
                <a:hlinkClick r:id="rId3"/>
              </a:rPr>
              <a:t>/ch130p.html</a:t>
            </a:r>
            <a:r>
              <a:rPr lang="en-US" sz="2000" b="0" i="0" u="none" strike="noStrike" cap="none" dirty="0" smtClean="0">
                <a:solidFill>
                  <a:schemeClr val="dk1"/>
                </a:solidFill>
                <a:latin typeface="Arial"/>
                <a:ea typeface="Arial"/>
                <a:cs typeface="Arial"/>
                <a:sym typeface="Arial"/>
              </a:rPr>
              <a:t> </a:t>
            </a:r>
            <a:endParaRPr dirty="0"/>
          </a:p>
        </p:txBody>
      </p:sp>
      <p:pic>
        <p:nvPicPr>
          <p:cNvPr id="151" name="Shape 151"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Resources for Automotive Basics</a:t>
            </a:r>
            <a:endParaRPr/>
          </a:p>
        </p:txBody>
      </p:sp>
      <p:sp>
        <p:nvSpPr>
          <p:cNvPr id="157" name="Shape 157"/>
          <p:cNvSpPr txBox="1">
            <a:spLocks noGrp="1"/>
          </p:cNvSpPr>
          <p:nvPr>
            <p:ph type="body" idx="1"/>
          </p:nvPr>
        </p:nvSpPr>
        <p:spPr>
          <a:xfrm>
            <a:off x="5410200" y="1295400"/>
            <a:ext cx="3581400" cy="487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Texas Education Agency –    TEKS §130.447. Automotive Basics can be viewed at: </a:t>
            </a:r>
            <a:r>
              <a:rPr lang="en-US" sz="1200" b="0" i="0" u="sng" strike="noStrike" cap="none" dirty="0">
                <a:solidFill>
                  <a:schemeClr val="hlink"/>
                </a:solidFill>
                <a:latin typeface="Arial"/>
                <a:ea typeface="Arial"/>
                <a:cs typeface="Arial"/>
                <a:sym typeface="Arial"/>
                <a:hlinkClick r:id="rId3"/>
              </a:rPr>
              <a:t>http://ritter.tea.state.tx.us/rules/tac/chapter130</a:t>
            </a:r>
            <a:r>
              <a:rPr lang="en-US" sz="1200" b="0" i="0" u="sng" strike="noStrike" cap="none" dirty="0" smtClean="0">
                <a:solidFill>
                  <a:schemeClr val="hlink"/>
                </a:solidFill>
                <a:latin typeface="Arial"/>
                <a:ea typeface="Arial"/>
                <a:cs typeface="Arial"/>
                <a:sym typeface="Arial"/>
                <a:hlinkClick r:id="rId3"/>
              </a:rPr>
              <a:t>/ch130p.html</a:t>
            </a:r>
            <a:r>
              <a:rPr lang="en-US" sz="1200" b="0" i="0" u="none" strike="noStrike" cap="none" dirty="0" smtClean="0">
                <a:solidFill>
                  <a:schemeClr val="dk1"/>
                </a:solidFill>
                <a:latin typeface="Arial"/>
                <a:ea typeface="Arial"/>
                <a:cs typeface="Arial"/>
                <a:sym typeface="Arial"/>
              </a:rPr>
              <a:t> </a:t>
            </a:r>
            <a:endParaRPr dirty="0"/>
          </a:p>
          <a:p>
            <a:pPr marL="0" marR="0" lvl="0" indent="0" algn="l" rtl="0">
              <a:lnSpc>
                <a:spcPct val="100000"/>
              </a:lnSpc>
              <a:spcBef>
                <a:spcPts val="4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lang="en-US" sz="2000" b="0" i="0" u="none" strike="noStrike" cap="none" dirty="0" smtClean="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dirty="0" smtClean="0">
                <a:solidFill>
                  <a:schemeClr val="dk1"/>
                </a:solidFill>
                <a:latin typeface="Arial"/>
                <a:ea typeface="Arial"/>
                <a:cs typeface="Arial"/>
                <a:sym typeface="Arial"/>
              </a:rPr>
              <a:t>Texas </a:t>
            </a:r>
            <a:r>
              <a:rPr lang="en-US" sz="2000" b="0" i="0" u="none" strike="noStrike" cap="none" dirty="0">
                <a:solidFill>
                  <a:schemeClr val="dk1"/>
                </a:solidFill>
                <a:latin typeface="Arial"/>
                <a:ea typeface="Arial"/>
                <a:cs typeface="Arial"/>
                <a:sym typeface="Arial"/>
              </a:rPr>
              <a:t>CTE Resource Center including Scope and Sequence and Lesson Plans: </a:t>
            </a:r>
            <a:r>
              <a:rPr lang="en-US" sz="1200" b="0" i="0" u="sng" strike="noStrike" cap="none" dirty="0">
                <a:solidFill>
                  <a:schemeClr val="hlink"/>
                </a:solidFill>
                <a:latin typeface="Arial"/>
                <a:ea typeface="Arial"/>
                <a:cs typeface="Arial"/>
                <a:sym typeface="Arial"/>
                <a:hlinkClick r:id="rId4"/>
              </a:rPr>
              <a:t>https://txcte.org/course-binder/automotive</a:t>
            </a:r>
            <a:r>
              <a:rPr lang="en-US" sz="1200" b="0" i="0" u="sng" strike="noStrike" cap="none" dirty="0" smtClean="0">
                <a:solidFill>
                  <a:schemeClr val="hlink"/>
                </a:solidFill>
                <a:latin typeface="Arial"/>
                <a:ea typeface="Arial"/>
                <a:cs typeface="Arial"/>
                <a:sym typeface="Arial"/>
                <a:hlinkClick r:id="rId4"/>
              </a:rPr>
              <a:t>-basics</a:t>
            </a:r>
            <a:r>
              <a:rPr lang="en-US" sz="1200" b="0" i="0" u="none" strike="noStrike" cap="none" dirty="0" smtClean="0">
                <a:solidFill>
                  <a:schemeClr val="dk1"/>
                </a:solidFill>
                <a:latin typeface="Arial"/>
                <a:ea typeface="Arial"/>
                <a:cs typeface="Arial"/>
                <a:sym typeface="Arial"/>
              </a:rPr>
              <a:t>  </a:t>
            </a:r>
            <a:endParaRPr dirty="0"/>
          </a:p>
          <a:p>
            <a:pPr marL="0" marR="0" lvl="0" indent="0" algn="l" rtl="0">
              <a:lnSpc>
                <a:spcPct val="100000"/>
              </a:lnSpc>
              <a:spcBef>
                <a:spcPts val="400"/>
              </a:spcBef>
              <a:spcAft>
                <a:spcPts val="0"/>
              </a:spcAft>
              <a:buClr>
                <a:schemeClr val="dk1"/>
              </a:buClr>
              <a:buSzPts val="2000"/>
              <a:buFont typeface="Arial"/>
              <a:buNone/>
            </a:pPr>
            <a:endParaRPr lang="en-US" sz="2000" b="0" i="0" u="none" strike="noStrike" cap="none" dirty="0" smtClean="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endParaRPr lang="en-US" sz="2000" b="0" i="0" u="none" strike="noStrike" cap="none" dirty="0" smtClean="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000"/>
              <a:buFont typeface="Arial"/>
              <a:buNone/>
            </a:pPr>
            <a:r>
              <a:rPr lang="en-US" sz="2000" b="0" i="0" u="none" strike="noStrike" cap="none" dirty="0" smtClean="0">
                <a:solidFill>
                  <a:schemeClr val="dk1"/>
                </a:solidFill>
                <a:latin typeface="Arial"/>
                <a:ea typeface="Arial"/>
                <a:cs typeface="Arial"/>
                <a:sym typeface="Arial"/>
              </a:rPr>
              <a:t>TEKS </a:t>
            </a:r>
            <a:r>
              <a:rPr lang="en-US" sz="2000" b="0" i="0" u="none" strike="noStrike" cap="none" dirty="0">
                <a:solidFill>
                  <a:schemeClr val="dk1"/>
                </a:solidFill>
                <a:latin typeface="Arial"/>
                <a:ea typeface="Arial"/>
                <a:cs typeface="Arial"/>
                <a:sym typeface="Arial"/>
              </a:rPr>
              <a:t>– Auto Upkeep Correlation Matrix: </a:t>
            </a:r>
            <a:r>
              <a:rPr lang="en-US" sz="1200" b="0" i="0" u="sng" strike="noStrike" cap="none" dirty="0">
                <a:solidFill>
                  <a:schemeClr val="hlink"/>
                </a:solidFill>
                <a:latin typeface="Arial"/>
                <a:ea typeface="Arial"/>
                <a:cs typeface="Arial"/>
                <a:sym typeface="Arial"/>
                <a:hlinkClick r:id="rId5"/>
              </a:rPr>
              <a:t>http://www.autoupkeep.com/</a:t>
            </a:r>
            <a:r>
              <a:rPr lang="en-US" sz="1200" b="0" i="0" u="sng" strike="noStrike" cap="none" dirty="0" smtClean="0">
                <a:solidFill>
                  <a:schemeClr val="hlink"/>
                </a:solidFill>
                <a:latin typeface="Arial"/>
                <a:ea typeface="Arial"/>
                <a:cs typeface="Arial"/>
                <a:sym typeface="Arial"/>
                <a:hlinkClick r:id="rId5"/>
              </a:rPr>
              <a:t>standards</a:t>
            </a:r>
            <a:endParaRPr dirty="0"/>
          </a:p>
          <a:p>
            <a:pPr marL="342900" marR="0" lvl="0" indent="-266700" algn="l" rtl="0">
              <a:spcBef>
                <a:spcPts val="24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pic>
        <p:nvPicPr>
          <p:cNvPr id="158" name="Shape 158" descr="4th-Car-and-Blue-Gradient"/>
          <p:cNvPicPr preferRelativeResize="0"/>
          <p:nvPr/>
        </p:nvPicPr>
        <p:blipFill rotWithShape="1">
          <a:blip r:embed="rId6">
            <a:alphaModFix/>
          </a:blip>
          <a:srcRect/>
          <a:stretch/>
        </p:blipFill>
        <p:spPr>
          <a:xfrm>
            <a:off x="0" y="6176962"/>
            <a:ext cx="9144000" cy="681037"/>
          </a:xfrm>
          <a:prstGeom prst="rect">
            <a:avLst/>
          </a:prstGeom>
          <a:noFill/>
          <a:ln>
            <a:noFill/>
          </a:ln>
        </p:spPr>
      </p:pic>
      <p:pic>
        <p:nvPicPr>
          <p:cNvPr id="159" name="Shape 159" descr="Screen Shot 2018-07-12 at 6.50.13 PM.png"/>
          <p:cNvPicPr preferRelativeResize="0"/>
          <p:nvPr/>
        </p:nvPicPr>
        <p:blipFill rotWithShape="1">
          <a:blip r:embed="rId7">
            <a:alphaModFix/>
          </a:blip>
          <a:srcRect/>
          <a:stretch/>
        </p:blipFill>
        <p:spPr>
          <a:xfrm>
            <a:off x="685800" y="3048000"/>
            <a:ext cx="4495800" cy="1541462"/>
          </a:xfrm>
          <a:prstGeom prst="rect">
            <a:avLst/>
          </a:prstGeom>
          <a:noFill/>
          <a:ln>
            <a:noFill/>
          </a:ln>
        </p:spPr>
      </p:pic>
      <p:pic>
        <p:nvPicPr>
          <p:cNvPr id="160" name="Shape 160" descr="Screen Shot 2018-07-12 at 6.53.02 PM.png"/>
          <p:cNvPicPr preferRelativeResize="0"/>
          <p:nvPr/>
        </p:nvPicPr>
        <p:blipFill rotWithShape="1">
          <a:blip r:embed="rId8">
            <a:alphaModFix/>
          </a:blip>
          <a:srcRect/>
          <a:stretch/>
        </p:blipFill>
        <p:spPr>
          <a:xfrm>
            <a:off x="685800" y="1295400"/>
            <a:ext cx="4495800" cy="1514475"/>
          </a:xfrm>
          <a:prstGeom prst="rect">
            <a:avLst/>
          </a:prstGeom>
          <a:noFill/>
          <a:ln>
            <a:noFill/>
          </a:ln>
        </p:spPr>
      </p:pic>
      <p:pic>
        <p:nvPicPr>
          <p:cNvPr id="161" name="Shape 161" descr="Screen Shot 2018-07-12 at 6.55.12 PM.png"/>
          <p:cNvPicPr preferRelativeResize="0"/>
          <p:nvPr/>
        </p:nvPicPr>
        <p:blipFill rotWithShape="1">
          <a:blip r:embed="rId9">
            <a:alphaModFix/>
          </a:blip>
          <a:srcRect/>
          <a:stretch/>
        </p:blipFill>
        <p:spPr>
          <a:xfrm>
            <a:off x="712056" y="4943590"/>
            <a:ext cx="4419600" cy="1195387"/>
          </a:xfrm>
          <a:prstGeom prst="rect">
            <a:avLst/>
          </a:prstGeom>
          <a:noFill/>
          <a:ln>
            <a:noFill/>
          </a:ln>
        </p:spPr>
      </p:pic>
      <p:cxnSp>
        <p:nvCxnSpPr>
          <p:cNvPr id="162" name="Shape 162"/>
          <p:cNvCxnSpPr/>
          <p:nvPr/>
        </p:nvCxnSpPr>
        <p:spPr>
          <a:xfrm>
            <a:off x="228600" y="2895600"/>
            <a:ext cx="8686800" cy="0"/>
          </a:xfrm>
          <a:prstGeom prst="straightConnector1">
            <a:avLst/>
          </a:prstGeom>
          <a:noFill/>
          <a:ln w="25400" cap="flat" cmpd="sng">
            <a:solidFill>
              <a:schemeClr val="dk1"/>
            </a:solidFill>
            <a:prstDash val="solid"/>
            <a:miter lim="800000"/>
            <a:headEnd type="none" w="med" len="med"/>
            <a:tailEnd type="none" w="med" len="med"/>
          </a:ln>
        </p:spPr>
      </p:cxnSp>
      <p:cxnSp>
        <p:nvCxnSpPr>
          <p:cNvPr id="163" name="Shape 163"/>
          <p:cNvCxnSpPr/>
          <p:nvPr/>
        </p:nvCxnSpPr>
        <p:spPr>
          <a:xfrm>
            <a:off x="228600" y="4876800"/>
            <a:ext cx="8686800" cy="0"/>
          </a:xfrm>
          <a:prstGeom prst="straightConnector1">
            <a:avLst/>
          </a:prstGeom>
          <a:noFill/>
          <a:ln w="25400" cap="flat" cmpd="sng">
            <a:solidFill>
              <a:schemeClr val="dk1"/>
            </a:solidFill>
            <a:prstDash val="solid"/>
            <a:miter lim="800000"/>
            <a:headEnd type="none" w="med" len="med"/>
            <a:tailEnd type="none" w="med" len="med"/>
          </a:ln>
        </p:spPr>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Curriculum Design</a:t>
            </a:r>
            <a:endParaRPr/>
          </a:p>
        </p:txBody>
      </p:sp>
      <p:sp>
        <p:nvSpPr>
          <p:cNvPr id="169" name="Shape 169"/>
          <p:cNvSpPr txBox="1"/>
          <p:nvPr/>
        </p:nvSpPr>
        <p:spPr>
          <a:xfrm>
            <a:off x="457200" y="2575149"/>
            <a:ext cx="2133600" cy="2175193"/>
          </a:xfrm>
          <a:prstGeom prst="rect">
            <a:avLst/>
          </a:prstGeom>
          <a:solidFill>
            <a:srgbClr val="CC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Arial"/>
                <a:ea typeface="Arial"/>
                <a:cs typeface="Arial"/>
                <a:sym typeface="Arial"/>
              </a:rPr>
              <a:t>Identify Desired Results</a:t>
            </a:r>
            <a:endParaRPr dirty="0"/>
          </a:p>
          <a:p>
            <a:pPr marL="0" marR="0" lvl="0" indent="0" algn="ctr" rtl="0">
              <a:lnSpc>
                <a:spcPct val="100000"/>
              </a:lnSpc>
              <a:spcBef>
                <a:spcPts val="90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TEKS + ASE Education Foundation Tasks</a:t>
            </a:r>
            <a:endParaRPr dirty="0"/>
          </a:p>
        </p:txBody>
      </p:sp>
      <p:sp>
        <p:nvSpPr>
          <p:cNvPr id="170" name="Shape 170"/>
          <p:cNvSpPr txBox="1"/>
          <p:nvPr/>
        </p:nvSpPr>
        <p:spPr>
          <a:xfrm>
            <a:off x="3810000" y="2575149"/>
            <a:ext cx="1524000" cy="2175193"/>
          </a:xfrm>
          <a:prstGeom prst="rect">
            <a:avLst/>
          </a:prstGeom>
          <a:solidFill>
            <a:srgbClr val="CCCC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Arial"/>
                <a:ea typeface="Arial"/>
                <a:cs typeface="Arial"/>
                <a:sym typeface="Arial"/>
              </a:rPr>
              <a:t>Determine Acceptable Evidence </a:t>
            </a:r>
            <a:endParaRPr dirty="0"/>
          </a:p>
          <a:p>
            <a:pPr marL="0" marR="0" lvl="0" indent="0" algn="ctr" rtl="0">
              <a:lnSpc>
                <a:spcPct val="100000"/>
              </a:lnSpc>
              <a:spcBef>
                <a:spcPts val="90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ASE/End of Program Tests</a:t>
            </a:r>
            <a:endParaRPr dirty="0"/>
          </a:p>
        </p:txBody>
      </p:sp>
      <p:sp>
        <p:nvSpPr>
          <p:cNvPr id="171" name="Shape 171"/>
          <p:cNvSpPr txBox="1"/>
          <p:nvPr/>
        </p:nvSpPr>
        <p:spPr>
          <a:xfrm>
            <a:off x="6553200" y="2575149"/>
            <a:ext cx="2209800" cy="2175193"/>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800"/>
              <a:buFont typeface="Arial"/>
              <a:buNone/>
            </a:pPr>
            <a:r>
              <a:rPr lang="en-US" sz="1800" b="1" i="0" u="none" dirty="0">
                <a:solidFill>
                  <a:srgbClr val="FF0000"/>
                </a:solidFill>
                <a:latin typeface="Arial"/>
                <a:ea typeface="Arial"/>
                <a:cs typeface="Arial"/>
                <a:sym typeface="Arial"/>
              </a:rPr>
              <a:t>Plan Learning Experiences and Instruction </a:t>
            </a:r>
            <a:endParaRPr dirty="0"/>
          </a:p>
          <a:p>
            <a:pPr marL="0" marR="0" lvl="0" indent="0" algn="ctr" rtl="0">
              <a:lnSpc>
                <a:spcPct val="100000"/>
              </a:lnSpc>
              <a:spcBef>
                <a:spcPts val="90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Curricular Materials and Learning Activities</a:t>
            </a:r>
            <a:endParaRPr dirty="0"/>
          </a:p>
        </p:txBody>
      </p:sp>
      <p:sp>
        <p:nvSpPr>
          <p:cNvPr id="172" name="Shape 172"/>
          <p:cNvSpPr txBox="1"/>
          <p:nvPr/>
        </p:nvSpPr>
        <p:spPr>
          <a:xfrm>
            <a:off x="1447800" y="5791200"/>
            <a:ext cx="6138862" cy="366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Adapted from Wiggins and McTighe - </a:t>
            </a:r>
            <a:r>
              <a:rPr lang="en-US" sz="1400" b="0" i="1" u="none">
                <a:solidFill>
                  <a:schemeClr val="dk1"/>
                </a:solidFill>
                <a:latin typeface="Arial"/>
                <a:ea typeface="Arial"/>
                <a:cs typeface="Arial"/>
                <a:sym typeface="Arial"/>
              </a:rPr>
              <a:t>Understanding by Design</a:t>
            </a:r>
            <a:r>
              <a:rPr lang="en-US" sz="1400" b="0" i="0" u="none">
                <a:solidFill>
                  <a:schemeClr val="dk1"/>
                </a:solidFill>
                <a:latin typeface="Arial"/>
                <a:ea typeface="Arial"/>
                <a:cs typeface="Arial"/>
                <a:sym typeface="Arial"/>
              </a:rPr>
              <a:t> framework.</a:t>
            </a:r>
            <a:r>
              <a:rPr lang="en-US" sz="1800" b="0" i="0" u="none">
                <a:solidFill>
                  <a:schemeClr val="dk1"/>
                </a:solidFill>
                <a:latin typeface="Arial"/>
                <a:ea typeface="Arial"/>
                <a:cs typeface="Arial"/>
                <a:sym typeface="Arial"/>
              </a:rPr>
              <a:t> </a:t>
            </a:r>
            <a:endParaRPr/>
          </a:p>
        </p:txBody>
      </p:sp>
      <p:cxnSp>
        <p:nvCxnSpPr>
          <p:cNvPr id="173" name="Shape 173"/>
          <p:cNvCxnSpPr/>
          <p:nvPr/>
        </p:nvCxnSpPr>
        <p:spPr>
          <a:xfrm>
            <a:off x="2590800" y="3581400"/>
            <a:ext cx="1219200" cy="1587"/>
          </a:xfrm>
          <a:prstGeom prst="straightConnector1">
            <a:avLst/>
          </a:prstGeom>
          <a:noFill/>
          <a:ln w="254000" cap="flat" cmpd="sng">
            <a:solidFill>
              <a:schemeClr val="dk1"/>
            </a:solidFill>
            <a:prstDash val="solid"/>
            <a:miter lim="800000"/>
            <a:headEnd type="none" w="med" len="med"/>
            <a:tailEnd type="triangle" w="med" len="med"/>
          </a:ln>
        </p:spPr>
      </p:cxnSp>
      <p:cxnSp>
        <p:nvCxnSpPr>
          <p:cNvPr id="174" name="Shape 174"/>
          <p:cNvCxnSpPr/>
          <p:nvPr/>
        </p:nvCxnSpPr>
        <p:spPr>
          <a:xfrm>
            <a:off x="5334000" y="3581400"/>
            <a:ext cx="1219200" cy="1587"/>
          </a:xfrm>
          <a:prstGeom prst="straightConnector1">
            <a:avLst/>
          </a:prstGeom>
          <a:noFill/>
          <a:ln w="254000" cap="flat" cmpd="sng">
            <a:solidFill>
              <a:schemeClr val="dk1"/>
            </a:solidFill>
            <a:prstDash val="solid"/>
            <a:miter lim="800000"/>
            <a:headEnd type="none" w="med" len="med"/>
            <a:tailEnd type="triangle" w="med" len="med"/>
          </a:ln>
        </p:spPr>
      </p:cxnSp>
      <p:sp>
        <p:nvSpPr>
          <p:cNvPr id="175" name="Shape 175"/>
          <p:cNvSpPr txBox="1"/>
          <p:nvPr/>
        </p:nvSpPr>
        <p:spPr>
          <a:xfrm>
            <a:off x="838200" y="1752600"/>
            <a:ext cx="13716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Step 1</a:t>
            </a:r>
            <a:endParaRPr/>
          </a:p>
        </p:txBody>
      </p:sp>
      <p:sp>
        <p:nvSpPr>
          <p:cNvPr id="176" name="Shape 176"/>
          <p:cNvSpPr txBox="1"/>
          <p:nvPr/>
        </p:nvSpPr>
        <p:spPr>
          <a:xfrm>
            <a:off x="3810000" y="1752600"/>
            <a:ext cx="14478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Step 2</a:t>
            </a:r>
            <a:endParaRPr/>
          </a:p>
        </p:txBody>
      </p:sp>
      <p:sp>
        <p:nvSpPr>
          <p:cNvPr id="177" name="Shape 177"/>
          <p:cNvSpPr txBox="1"/>
          <p:nvPr/>
        </p:nvSpPr>
        <p:spPr>
          <a:xfrm>
            <a:off x="6934200" y="1752600"/>
            <a:ext cx="14478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Step 3</a:t>
            </a:r>
            <a:endParaRPr/>
          </a:p>
        </p:txBody>
      </p:sp>
      <p:pic>
        <p:nvPicPr>
          <p:cNvPr id="178" name="Shape 178" descr="4th-Car-and-Blue-Gradient"/>
          <p:cNvPicPr preferRelativeResize="0"/>
          <p:nvPr/>
        </p:nvPicPr>
        <p:blipFill rotWithShape="1">
          <a:blip r:embed="rId3">
            <a:alphaModFix/>
          </a:blip>
          <a:srcRect/>
          <a:stretch/>
        </p:blipFill>
        <p:spPr>
          <a:xfrm>
            <a:off x="0" y="6176962"/>
            <a:ext cx="9144000" cy="68103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a:stretch/>
        </p:blipFill>
        <p:spPr>
          <a:xfrm>
            <a:off x="6553200" y="381000"/>
            <a:ext cx="2401887" cy="2057400"/>
          </a:xfrm>
          <a:prstGeom prst="rect">
            <a:avLst/>
          </a:prstGeom>
          <a:noFill/>
          <a:ln>
            <a:noFill/>
          </a:ln>
        </p:spPr>
      </p:pic>
      <p:sp>
        <p:nvSpPr>
          <p:cNvPr id="184" name="Shape 18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Enduring Understandings</a:t>
            </a:r>
            <a:endParaRPr/>
          </a:p>
        </p:txBody>
      </p:sp>
      <p:sp>
        <p:nvSpPr>
          <p:cNvPr id="185" name="Shape 185"/>
          <p:cNvSpPr/>
          <p:nvPr/>
        </p:nvSpPr>
        <p:spPr>
          <a:xfrm>
            <a:off x="2362200" y="1295400"/>
            <a:ext cx="4419600" cy="4419600"/>
          </a:xfrm>
          <a:prstGeom prst="ellipse">
            <a:avLst/>
          </a:prstGeom>
          <a:solidFill>
            <a:srgbClr val="E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6" name="Shape 186"/>
          <p:cNvSpPr/>
          <p:nvPr/>
        </p:nvSpPr>
        <p:spPr>
          <a:xfrm>
            <a:off x="2971800" y="2438400"/>
            <a:ext cx="3124200" cy="3124200"/>
          </a:xfrm>
          <a:prstGeom prst="ellipse">
            <a:avLst/>
          </a:prstGeom>
          <a:solidFill>
            <a:srgbClr val="22C7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7" name="Shape 187"/>
          <p:cNvSpPr/>
          <p:nvPr/>
        </p:nvSpPr>
        <p:spPr>
          <a:xfrm>
            <a:off x="3733800" y="3733800"/>
            <a:ext cx="1752600" cy="1752600"/>
          </a:xfrm>
          <a:prstGeom prst="ellipse">
            <a:avLst/>
          </a:prstGeom>
          <a:solidFill>
            <a:schemeClr val="tx2">
              <a:lumMod val="60000"/>
              <a:lumOff val="40000"/>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8" name="Shape 188"/>
          <p:cNvSpPr txBox="1"/>
          <p:nvPr/>
        </p:nvSpPr>
        <p:spPr>
          <a:xfrm>
            <a:off x="3124200" y="1905000"/>
            <a:ext cx="37338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Worth Being Familiar With</a:t>
            </a:r>
            <a:endParaRPr/>
          </a:p>
        </p:txBody>
      </p:sp>
      <p:sp>
        <p:nvSpPr>
          <p:cNvPr id="189" name="Shape 189"/>
          <p:cNvSpPr txBox="1"/>
          <p:nvPr/>
        </p:nvSpPr>
        <p:spPr>
          <a:xfrm>
            <a:off x="3048000" y="3352800"/>
            <a:ext cx="3657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Important to Know and Do</a:t>
            </a:r>
            <a:endParaRPr/>
          </a:p>
        </p:txBody>
      </p:sp>
      <p:sp>
        <p:nvSpPr>
          <p:cNvPr id="190" name="Shape 190"/>
          <p:cNvSpPr txBox="1"/>
          <p:nvPr/>
        </p:nvSpPr>
        <p:spPr>
          <a:xfrm>
            <a:off x="3581400" y="4191000"/>
            <a:ext cx="2057400" cy="7794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Enduring</a:t>
            </a:r>
            <a:endParaRPr/>
          </a:p>
          <a:p>
            <a:pPr marL="0" marR="0" lvl="0" indent="0" algn="ctr" rtl="0">
              <a:lnSpc>
                <a:spcPct val="100000"/>
              </a:lnSpc>
              <a:spcBef>
                <a:spcPts val="90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Understanding</a:t>
            </a:r>
            <a:endParaRPr/>
          </a:p>
        </p:txBody>
      </p:sp>
      <p:sp>
        <p:nvSpPr>
          <p:cNvPr id="191" name="Shape 191"/>
          <p:cNvSpPr txBox="1"/>
          <p:nvPr/>
        </p:nvSpPr>
        <p:spPr>
          <a:xfrm>
            <a:off x="533400" y="5257800"/>
            <a:ext cx="19812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Priority 1</a:t>
            </a:r>
            <a:endParaRPr/>
          </a:p>
        </p:txBody>
      </p:sp>
      <p:cxnSp>
        <p:nvCxnSpPr>
          <p:cNvPr id="192" name="Shape 192"/>
          <p:cNvCxnSpPr/>
          <p:nvPr/>
        </p:nvCxnSpPr>
        <p:spPr>
          <a:xfrm rot="10800000" flipH="1">
            <a:off x="2286000" y="5029200"/>
            <a:ext cx="1905000" cy="457200"/>
          </a:xfrm>
          <a:prstGeom prst="straightConnector1">
            <a:avLst/>
          </a:prstGeom>
          <a:noFill/>
          <a:ln w="63500" cap="flat" cmpd="sng">
            <a:solidFill>
              <a:schemeClr val="dk1"/>
            </a:solidFill>
            <a:prstDash val="solid"/>
            <a:miter lim="800000"/>
            <a:headEnd type="none" w="med" len="med"/>
            <a:tailEnd type="triangle" w="med" len="med"/>
          </a:ln>
        </p:spPr>
      </p:cxnSp>
      <p:sp>
        <p:nvSpPr>
          <p:cNvPr id="193" name="Shape 193"/>
          <p:cNvSpPr txBox="1"/>
          <p:nvPr/>
        </p:nvSpPr>
        <p:spPr>
          <a:xfrm>
            <a:off x="5989637" y="4800600"/>
            <a:ext cx="3154362" cy="13144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Central to discipline.</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Has long lasting value beyond the classroom.</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Students revisit these during their lifetime.</a:t>
            </a:r>
            <a:endParaRPr/>
          </a:p>
        </p:txBody>
      </p:sp>
      <p:cxnSp>
        <p:nvCxnSpPr>
          <p:cNvPr id="194" name="Shape 194"/>
          <p:cNvCxnSpPr/>
          <p:nvPr/>
        </p:nvCxnSpPr>
        <p:spPr>
          <a:xfrm rot="10800000">
            <a:off x="4953000" y="5029200"/>
            <a:ext cx="1143000" cy="457200"/>
          </a:xfrm>
          <a:prstGeom prst="straightConnector1">
            <a:avLst/>
          </a:prstGeom>
          <a:noFill/>
          <a:ln w="63500" cap="flat" cmpd="sng">
            <a:solidFill>
              <a:schemeClr val="dk1"/>
            </a:solidFill>
            <a:prstDash val="solid"/>
            <a:miter lim="800000"/>
            <a:headEnd type="none" w="med" len="med"/>
            <a:tailEnd type="triangle" w="med" len="med"/>
          </a:ln>
        </p:spPr>
      </p:cxnSp>
      <p:sp>
        <p:nvSpPr>
          <p:cNvPr id="195" name="Shape 195"/>
          <p:cNvSpPr txBox="1"/>
          <p:nvPr/>
        </p:nvSpPr>
        <p:spPr>
          <a:xfrm>
            <a:off x="1447800" y="6324600"/>
            <a:ext cx="6138862" cy="366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Adapted from Wiggins and McTighe - </a:t>
            </a:r>
            <a:r>
              <a:rPr lang="en-US" sz="1400" b="0" i="1" u="none">
                <a:solidFill>
                  <a:schemeClr val="dk1"/>
                </a:solidFill>
                <a:latin typeface="Arial"/>
                <a:ea typeface="Arial"/>
                <a:cs typeface="Arial"/>
                <a:sym typeface="Arial"/>
              </a:rPr>
              <a:t>Understanding by Design</a:t>
            </a:r>
            <a:r>
              <a:rPr lang="en-US" sz="1400" b="0" i="0" u="none">
                <a:solidFill>
                  <a:schemeClr val="dk1"/>
                </a:solidFill>
                <a:latin typeface="Arial"/>
                <a:ea typeface="Arial"/>
                <a:cs typeface="Arial"/>
                <a:sym typeface="Arial"/>
              </a:rPr>
              <a:t> framework.</a:t>
            </a:r>
            <a:r>
              <a:rPr lang="en-US" sz="1800" b="0" i="0" u="none">
                <a:solidFill>
                  <a:schemeClr val="dk1"/>
                </a:solidFill>
                <a:latin typeface="Arial"/>
                <a:ea typeface="Arial"/>
                <a:cs typeface="Arial"/>
                <a:sym typeface="Arial"/>
              </a:rPr>
              <a:t> </a:t>
            </a:r>
            <a:endParaRPr/>
          </a:p>
        </p:txBody>
      </p:sp>
      <p:sp>
        <p:nvSpPr>
          <p:cNvPr id="196" name="Shape 196"/>
          <p:cNvSpPr txBox="1"/>
          <p:nvPr/>
        </p:nvSpPr>
        <p:spPr>
          <a:xfrm>
            <a:off x="34925" y="3733800"/>
            <a:ext cx="19050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Priority 2</a:t>
            </a:r>
            <a:endParaRPr/>
          </a:p>
        </p:txBody>
      </p:sp>
      <p:sp>
        <p:nvSpPr>
          <p:cNvPr id="197" name="Shape 197"/>
          <p:cNvSpPr txBox="1"/>
          <p:nvPr/>
        </p:nvSpPr>
        <p:spPr>
          <a:xfrm>
            <a:off x="152400" y="1752600"/>
            <a:ext cx="18288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Priority 3</a:t>
            </a:r>
            <a:endParaRPr/>
          </a:p>
        </p:txBody>
      </p:sp>
      <p:cxnSp>
        <p:nvCxnSpPr>
          <p:cNvPr id="198" name="Shape 198"/>
          <p:cNvCxnSpPr/>
          <p:nvPr/>
        </p:nvCxnSpPr>
        <p:spPr>
          <a:xfrm rot="10800000" flipH="1">
            <a:off x="1905000" y="3124200"/>
            <a:ext cx="1600200" cy="838200"/>
          </a:xfrm>
          <a:prstGeom prst="straightConnector1">
            <a:avLst/>
          </a:prstGeom>
          <a:noFill/>
          <a:ln w="63500" cap="flat" cmpd="sng">
            <a:solidFill>
              <a:schemeClr val="dk1"/>
            </a:solidFill>
            <a:prstDash val="solid"/>
            <a:miter lim="800000"/>
            <a:headEnd type="none" w="med" len="med"/>
            <a:tailEnd type="triangle" w="med" len="med"/>
          </a:ln>
        </p:spPr>
      </p:cxnSp>
      <p:cxnSp>
        <p:nvCxnSpPr>
          <p:cNvPr id="199" name="Shape 199"/>
          <p:cNvCxnSpPr/>
          <p:nvPr/>
        </p:nvCxnSpPr>
        <p:spPr>
          <a:xfrm rot="10800000" flipH="1">
            <a:off x="1981200" y="1600200"/>
            <a:ext cx="1905000" cy="457200"/>
          </a:xfrm>
          <a:prstGeom prst="straightConnector1">
            <a:avLst/>
          </a:prstGeom>
          <a:noFill/>
          <a:ln w="63500" cap="flat" cmpd="sng">
            <a:solidFill>
              <a:schemeClr val="dk1"/>
            </a:solidFill>
            <a:prstDash val="solid"/>
            <a:miter lim="800000"/>
            <a:headEnd type="none" w="med" len="med"/>
            <a:tailEnd type="triangle" w="med" len="med"/>
          </a:ln>
        </p:spPr>
      </p:cxnSp>
      <p:pic>
        <p:nvPicPr>
          <p:cNvPr id="200" name="Shape 200" descr="4th-Car-and-Blue-Gradient"/>
          <p:cNvPicPr preferRelativeResize="0"/>
          <p:nvPr/>
        </p:nvPicPr>
        <p:blipFill rotWithShape="1">
          <a:blip r:embed="rId4">
            <a:alphaModFix/>
          </a:blip>
          <a:srcRect/>
          <a:stretch/>
        </p:blipFill>
        <p:spPr>
          <a:xfrm>
            <a:off x="0" y="6176962"/>
            <a:ext cx="9144000" cy="681037"/>
          </a:xfrm>
          <a:prstGeom prst="rect">
            <a:avLst/>
          </a:prstGeom>
          <a:noFill/>
          <a:ln>
            <a:noFill/>
          </a:ln>
        </p:spPr>
      </p:pic>
      <p:sp>
        <p:nvSpPr>
          <p:cNvPr id="201" name="Shape 201"/>
          <p:cNvSpPr txBox="1"/>
          <p:nvPr/>
        </p:nvSpPr>
        <p:spPr>
          <a:xfrm>
            <a:off x="7010400" y="2590800"/>
            <a:ext cx="1905000" cy="217011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ASE Education Foundation Requirements</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P-3 Tasks 50%</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P-2 Tasks 80%</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P-1 Tasks 95%</a:t>
            </a:r>
            <a:endParaRPr/>
          </a:p>
        </p:txBody>
      </p:sp>
      <p:sp>
        <p:nvSpPr>
          <p:cNvPr id="202" name="Shape 202"/>
          <p:cNvSpPr txBox="1"/>
          <p:nvPr/>
        </p:nvSpPr>
        <p:spPr>
          <a:xfrm>
            <a:off x="7162800" y="990600"/>
            <a:ext cx="1600200"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Automotive Basics</a:t>
            </a:r>
            <a:endParaRPr/>
          </a:p>
        </p:txBody>
      </p:sp>
      <p:cxnSp>
        <p:nvCxnSpPr>
          <p:cNvPr id="203" name="Shape 203"/>
          <p:cNvCxnSpPr/>
          <p:nvPr/>
        </p:nvCxnSpPr>
        <p:spPr>
          <a:xfrm flipH="1">
            <a:off x="5334000" y="1905000"/>
            <a:ext cx="2209800" cy="2667000"/>
          </a:xfrm>
          <a:prstGeom prst="straightConnector1">
            <a:avLst/>
          </a:prstGeom>
          <a:noFill/>
          <a:ln w="63500" cap="flat" cmpd="sng">
            <a:solidFill>
              <a:schemeClr val="dk1"/>
            </a:solidFill>
            <a:prstDash val="solid"/>
            <a:miter lim="800000"/>
            <a:headEnd type="none" w="med" len="med"/>
            <a:tailEnd type="triangle" w="med" len="med"/>
          </a:ln>
        </p:spPr>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1680</Words>
  <Application>Microsoft Macintosh PowerPoint</Application>
  <PresentationFormat>On-screen Show (4:3)</PresentationFormat>
  <Paragraphs>224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Automotive Basics </vt:lpstr>
      <vt:lpstr>Download this Presentation</vt:lpstr>
      <vt:lpstr>Essential Questions</vt:lpstr>
      <vt:lpstr>1. What do your beginning students know when they first enter your program?  2. How do you teach this new generation of students the fundamentals of Automotive Technology?</vt:lpstr>
      <vt:lpstr>What does your first course  look like now?</vt:lpstr>
      <vt:lpstr>Automotive Basics – Course Description</vt:lpstr>
      <vt:lpstr>Resources for Automotive Basics</vt:lpstr>
      <vt:lpstr>Curriculum Design</vt:lpstr>
      <vt:lpstr>Enduring Understandings</vt:lpstr>
      <vt:lpstr>Rigor/Relevance Framework</vt:lpstr>
      <vt:lpstr>How is Automotive Basics rigorous?</vt:lpstr>
      <vt:lpstr>The Future is Bright for Automotive Basics</vt:lpstr>
      <vt:lpstr>Uninformed Consumers</vt:lpstr>
      <vt:lpstr>What is Auto Upkeep?</vt:lpstr>
      <vt:lpstr>Think of it this way…</vt:lpstr>
      <vt:lpstr>What’s special about Auto Upkeep?</vt:lpstr>
      <vt:lpstr>What are the Auto Upkeep units? </vt:lpstr>
      <vt:lpstr>How is Auto Upkeep commonly delivered?</vt:lpstr>
      <vt:lpstr>What will each student know and be able to do at the completion of Auto Upkeep? </vt:lpstr>
      <vt:lpstr>Instructor USB – Turn Key Curriculum or Modify it as YOU Want</vt:lpstr>
      <vt:lpstr>QR Codes for Each Chapter</vt:lpstr>
      <vt:lpstr>App to Extend Learning</vt:lpstr>
      <vt:lpstr>Video Site with Over 100 Videos</vt:lpstr>
      <vt:lpstr>Online Chapter Resources</vt:lpstr>
      <vt:lpstr>Who’s using Auto Upkeep?</vt:lpstr>
      <vt:lpstr>How does Auto Upkeep, ASE Education Foundation’s MLR Tasks, and Automotive Basics fit together?</vt:lpstr>
      <vt:lpstr>PowerPoint Presentation</vt:lpstr>
      <vt:lpstr>ASE - Tasks/Hours </vt:lpstr>
      <vt:lpstr>What is a Task?</vt:lpstr>
      <vt:lpstr>ASE Education Foundation Assumptions</vt:lpstr>
      <vt:lpstr>Basically…</vt:lpstr>
      <vt:lpstr>Questions?</vt:lpstr>
      <vt:lpstr>To Get Free eBook Access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Basics </dc:title>
  <cp:lastModifiedBy>Michael Gray</cp:lastModifiedBy>
  <cp:revision>27</cp:revision>
  <cp:lastPrinted>2018-07-15T02:16:10Z</cp:lastPrinted>
  <dcterms:modified xsi:type="dcterms:W3CDTF">2018-07-15T02:31:41Z</dcterms:modified>
</cp:coreProperties>
</file>