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7" r:id="rId3"/>
    <p:sldId id="257" r:id="rId4"/>
    <p:sldId id="264" r:id="rId5"/>
    <p:sldId id="348" r:id="rId6"/>
    <p:sldId id="347" r:id="rId7"/>
    <p:sldId id="353" r:id="rId8"/>
    <p:sldId id="369" r:id="rId9"/>
    <p:sldId id="352" r:id="rId10"/>
    <p:sldId id="371" r:id="rId11"/>
    <p:sldId id="363" r:id="rId12"/>
    <p:sldId id="372" r:id="rId13"/>
    <p:sldId id="373" r:id="rId14"/>
    <p:sldId id="374" r:id="rId15"/>
    <p:sldId id="375" r:id="rId16"/>
    <p:sldId id="376" r:id="rId17"/>
    <p:sldId id="377" r:id="rId18"/>
    <p:sldId id="378" r:id="rId19"/>
    <p:sldId id="379" r:id="rId20"/>
    <p:sldId id="380" r:id="rId21"/>
    <p:sldId id="381" r:id="rId22"/>
    <p:sldId id="382" r:id="rId23"/>
    <p:sldId id="298" r:id="rId24"/>
    <p:sldId id="300" r:id="rId25"/>
    <p:sldId id="301" r:id="rId26"/>
    <p:sldId id="299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81" autoAdjust="0"/>
    <p:restoredTop sz="94674" autoAdjust="0"/>
  </p:normalViewPr>
  <p:slideViewPr>
    <p:cSldViewPr snapToGrid="0" snapToObjects="1">
      <p:cViewPr varScale="1">
        <p:scale>
          <a:sx n="124" d="100"/>
          <a:sy n="124" d="100"/>
        </p:scale>
        <p:origin x="192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7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45" d="100"/>
          <a:sy n="145" d="100"/>
        </p:scale>
        <p:origin x="-569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1066800" y="8597900"/>
            <a:ext cx="47117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2000" dirty="0"/>
              <a:t>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1818000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17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9" name="Shape 18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00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>
        <a:solidFill>
          <a:schemeClr val="tx1"/>
        </a:solidFill>
        <a:latin typeface="+mj-lt"/>
        <a:ea typeface="ＭＳ Ｐゴシック" charset="0"/>
        <a:cs typeface="+mj-cs"/>
        <a:sym typeface="Helvetica Neue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>
        <a:solidFill>
          <a:schemeClr val="tx1"/>
        </a:solidFill>
        <a:latin typeface="+mj-lt"/>
        <a:ea typeface="+mj-ea"/>
        <a:cs typeface="+mj-cs"/>
        <a:sym typeface="Helvetica Neue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>
        <a:solidFill>
          <a:schemeClr val="tx1"/>
        </a:solidFill>
        <a:latin typeface="+mj-lt"/>
        <a:ea typeface="+mj-ea"/>
        <a:cs typeface="+mj-cs"/>
        <a:sym typeface="Helvetica Neue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>
        <a:solidFill>
          <a:schemeClr val="tx1"/>
        </a:solidFill>
        <a:latin typeface="+mj-lt"/>
        <a:ea typeface="+mj-ea"/>
        <a:cs typeface="+mj-cs"/>
        <a:sym typeface="Helvetica Neue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>
        <a:solidFill>
          <a:schemeClr val="tx1"/>
        </a:solidFill>
        <a:latin typeface="+mj-lt"/>
        <a:ea typeface="+mj-ea"/>
        <a:cs typeface="+mj-cs"/>
        <a:sym typeface="Helvetica Neue" charset="0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03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28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90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25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6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4B836-05DC-2149-900A-BB9CB6834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4239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D5CCD-D60D-0548-AE0B-0A8500D21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6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Text"/>
          <p:cNvSpPr txBox="1">
            <a:spLocks noGrp="1"/>
          </p:cNvSpPr>
          <p:nvPr>
            <p:ph type="title"/>
          </p:nvPr>
        </p:nvSpPr>
        <p:spPr bwMode="auto">
          <a:xfrm>
            <a:off x="457200" y="92075"/>
            <a:ext cx="8229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Title Text</a:t>
            </a:r>
          </a:p>
        </p:txBody>
      </p:sp>
      <p:sp>
        <p:nvSpPr>
          <p:cNvPr id="1027" name="Body Level One…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Body Level One</a:t>
            </a:r>
          </a:p>
          <a:p>
            <a:pPr lvl="1"/>
            <a:r>
              <a:rPr lang="en-US">
                <a:sym typeface="Arial" charset="0"/>
              </a:rPr>
              <a:t>Body Level Two</a:t>
            </a:r>
          </a:p>
          <a:p>
            <a:pPr lvl="2"/>
            <a:r>
              <a:rPr lang="en-US">
                <a:sym typeface="Arial" charset="0"/>
              </a:rPr>
              <a:t>Body Level Three</a:t>
            </a:r>
          </a:p>
          <a:p>
            <a:pPr lvl="3"/>
            <a:r>
              <a:rPr lang="en-US">
                <a:sym typeface="Arial" charset="0"/>
              </a:rPr>
              <a:t>Body Level Four</a:t>
            </a:r>
          </a:p>
          <a:p>
            <a:pPr lvl="4"/>
            <a:r>
              <a:rPr lang="en-US">
                <a:sym typeface="Arial" charset="0"/>
              </a:rPr>
              <a:t>Body Level Five</a:t>
            </a:r>
          </a:p>
        </p:txBody>
      </p:sp>
      <p:sp>
        <p:nvSpPr>
          <p:cNvPr id="49156" name="Slide Number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8385175" y="6245225"/>
            <a:ext cx="3016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45719" tIns="45720" rIns="45719" bIns="45720" numCol="1" anchor="t" anchorCtr="0" compatLnSpc="1">
            <a:prstTxWarp prst="textNoShape">
              <a:avLst/>
            </a:prstTxWarp>
            <a:spAutoFit/>
          </a:bodyPr>
          <a:lstStyle>
            <a:lvl1pPr algn="r" defTabSz="457200" eaLnBrk="1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1pPr>
            <a:lvl2pPr marL="742950" indent="-285750" defTabSz="457200" eaLnBrk="0" hangingPunct="0"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 defTabSz="457200" eaLnBrk="0" hangingPunct="0"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 defTabSz="457200" eaLnBrk="0" hangingPunct="0"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 defTabSz="457200" eaLnBrk="0" hangingPunct="0"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fld id="{2878CE1A-6C98-0840-A1EC-6FD1DEF31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/>
          <a:ea typeface="ＭＳ Ｐゴシック" charset="0"/>
          <a:cs typeface="Arial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/>
          <a:ea typeface="ＭＳ Ｐゴシック" charset="0"/>
          <a:cs typeface="Arial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/>
          <a:ea typeface="ＭＳ Ｐゴシック" charset="0"/>
          <a:cs typeface="Arial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/>
          <a:ea typeface="ＭＳ Ｐゴシック" charset="0"/>
          <a:cs typeface="Arial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/>
          <a:ea typeface="ＭＳ Ｐゴシック" charset="0"/>
          <a:cs typeface="Arial"/>
          <a:sym typeface="Arial" charset="0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Char char="»"/>
        <a:defRPr sz="3200">
          <a:solidFill>
            <a:srgbClr val="000000"/>
          </a:solidFill>
          <a:latin typeface="Arial"/>
          <a:ea typeface="ＭＳ Ｐゴシック" charset="0"/>
          <a:cs typeface="Arial"/>
          <a:sym typeface="Arial" charset="0"/>
        </a:defRPr>
      </a:lvl1pPr>
      <a:lvl2pPr marL="782638" indent="-325438" algn="l" rtl="0" eaLnBrk="0" fontAlgn="base" hangingPunct="0">
        <a:spcBef>
          <a:spcPts val="700"/>
        </a:spcBef>
        <a:spcAft>
          <a:spcPct val="0"/>
        </a:spcAft>
        <a:buSzPct val="100000"/>
        <a:buChar char="–"/>
        <a:defRPr sz="32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219200" indent="-304800" algn="l" rtl="0" eaLnBrk="0" fontAlgn="base" hangingPunct="0">
        <a:spcBef>
          <a:spcPts val="700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736725" indent="-365125" algn="l" rtl="0" eaLnBrk="0" fontAlgn="base" hangingPunct="0">
        <a:spcBef>
          <a:spcPts val="700"/>
        </a:spcBef>
        <a:spcAft>
          <a:spcPct val="0"/>
        </a:spcAft>
        <a:buSzPct val="100000"/>
        <a:buChar char="–"/>
        <a:defRPr sz="32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235200" indent="-406400" algn="l" rtl="0" eaLnBrk="0" fontAlgn="base" hangingPunct="0">
        <a:spcBef>
          <a:spcPts val="700"/>
        </a:spcBef>
        <a:spcAft>
          <a:spcPct val="0"/>
        </a:spcAft>
        <a:buSzPct val="100000"/>
        <a:buChar char="»"/>
        <a:defRPr sz="32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google.com/actions/templat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4AOI1tZrgMI" TargetMode="External"/><Relationship Id="rId5" Type="http://schemas.openxmlformats.org/officeDocument/2006/relationships/hyperlink" Target="https://www.youtube.com/watch?v=4AOI1tZrgMI&amp;t=2s" TargetMode="Externa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utoUpkeep.com/presentations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google.com/actions/templates/trivia#configuration_parameter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google.com/actions/templates/trivia#configuration_parameter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ideo.autoupkeep.com/" TargetMode="External"/><Relationship Id="rId3" Type="http://schemas.openxmlformats.org/officeDocument/2006/relationships/hyperlink" Target="http://www.rollinghillspublishing.com/" TargetMode="External"/><Relationship Id="rId7" Type="http://schemas.openxmlformats.org/officeDocument/2006/relationships/hyperlink" Target="http://www.twitter.com/AutoUpkeep" TargetMode="External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inkedin.com/in/MichaelEGray" TargetMode="External"/><Relationship Id="rId11" Type="http://schemas.openxmlformats.org/officeDocument/2006/relationships/image" Target="../media/image1.png"/><Relationship Id="rId5" Type="http://schemas.openxmlformats.org/officeDocument/2006/relationships/hyperlink" Target="mailto:info@autoupkeep.com" TargetMode="External"/><Relationship Id="rId10" Type="http://schemas.openxmlformats.org/officeDocument/2006/relationships/hyperlink" Target="http://www.facebook.com/AutoUpkeep" TargetMode="External"/><Relationship Id="rId4" Type="http://schemas.openxmlformats.org/officeDocument/2006/relationships/hyperlink" Target="http://www.autoupkeep.com/" TargetMode="External"/><Relationship Id="rId9" Type="http://schemas.openxmlformats.org/officeDocument/2006/relationships/hyperlink" Target="http://www.youtube.com/AutoUpkeep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MSUPVbbhIGA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developers.google.com/actions/sdk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ssistant.google.com/explor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ssistant.google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pps and YouTube for the Automotive Classroom"/>
          <p:cNvSpPr txBox="1">
            <a:spLocks noGrp="1"/>
          </p:cNvSpPr>
          <p:nvPr>
            <p:ph type="title" idx="4294967295"/>
          </p:nvPr>
        </p:nvSpPr>
        <p:spPr>
          <a:xfrm>
            <a:off x="725488" y="2540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/>
              <a:t>Creating a Google Action for the Automotive Classroom</a:t>
            </a:r>
          </a:p>
        </p:txBody>
      </p:sp>
      <p:pic>
        <p:nvPicPr>
          <p:cNvPr id="5127" name="Picture 4" descr="4th-Car-and-Blue-Gradi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6963"/>
            <a:ext cx="91440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842375" y="5888038"/>
            <a:ext cx="301625" cy="288925"/>
          </a:xfrm>
        </p:spPr>
        <p:txBody>
          <a:bodyPr/>
          <a:lstStyle/>
          <a:p>
            <a:pPr>
              <a:defRPr/>
            </a:pPr>
            <a:fld id="{8774B836-05DC-2149-900A-BB9CB68348F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E3DED02-43DB-4997-A689-99743190E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919" y="2227589"/>
            <a:ext cx="4957537" cy="3311332"/>
          </a:xfrm>
          <a:prstGeom prst="rect">
            <a:avLst/>
          </a:prstGeom>
        </p:spPr>
      </p:pic>
      <p:sp>
        <p:nvSpPr>
          <p:cNvPr id="11" name="Apps and YouTube for the Automotive Classroom">
            <a:extLst>
              <a:ext uri="{FF2B5EF4-FFF2-40B4-BE49-F238E27FC236}">
                <a16:creationId xmlns:a16="http://schemas.microsoft.com/office/drawing/2014/main" id="{B48C3629-3CEE-4060-AA48-C0AA2A6B3016}"/>
              </a:ext>
            </a:extLst>
          </p:cNvPr>
          <p:cNvSpPr txBox="1">
            <a:spLocks/>
          </p:cNvSpPr>
          <p:nvPr/>
        </p:nvSpPr>
        <p:spPr bwMode="auto">
          <a:xfrm>
            <a:off x="-2932" y="5538921"/>
            <a:ext cx="9143999" cy="69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hangingPunct="1"/>
            <a:r>
              <a:rPr lang="en-US" sz="3600" kern="0" dirty="0"/>
              <a:t>Presented by Michael Gray</a:t>
            </a:r>
            <a:endParaRPr lang="en-US" sz="360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eneration Timeline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Fill in a Google Sheet, </a:t>
            </a:r>
            <a:br>
              <a:rPr lang="en-US" dirty="0"/>
            </a:br>
            <a:r>
              <a:rPr lang="en-US" dirty="0"/>
              <a:t>Create an Action</a:t>
            </a:r>
          </a:p>
        </p:txBody>
      </p:sp>
      <p:pic>
        <p:nvPicPr>
          <p:cNvPr id="7172" name="Picture 4" descr="4th-Car-and-Blue-Gradi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6963"/>
            <a:ext cx="91440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855075" y="5888038"/>
            <a:ext cx="301625" cy="288925"/>
          </a:xfrm>
        </p:spPr>
        <p:txBody>
          <a:bodyPr/>
          <a:lstStyle/>
          <a:p>
            <a:pPr>
              <a:defRPr/>
            </a:pPr>
            <a:fld id="{8774B836-05DC-2149-900A-BB9CB68348F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" name="Technological behavior has radically evolved over the generations.…">
            <a:extLst>
              <a:ext uri="{FF2B5EF4-FFF2-40B4-BE49-F238E27FC236}">
                <a16:creationId xmlns:a16="http://schemas.microsoft.com/office/drawing/2014/main" id="{072B3486-DF64-44E2-9ED9-5199678C0388}"/>
              </a:ext>
            </a:extLst>
          </p:cNvPr>
          <p:cNvSpPr txBox="1">
            <a:spLocks/>
          </p:cNvSpPr>
          <p:nvPr/>
        </p:nvSpPr>
        <p:spPr bwMode="auto">
          <a:xfrm>
            <a:off x="213102" y="1947512"/>
            <a:ext cx="8717795" cy="369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/>
                <a:sym typeface="Arial" charset="0"/>
              </a:defRPr>
            </a:lvl1pPr>
            <a:lvl2pPr marL="742950" indent="-28575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–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–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»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0" indent="0" eaLnBrk="1" hangingPunct="1">
              <a:buNone/>
            </a:pPr>
            <a:r>
              <a:rPr lang="en-US" sz="2800" dirty="0"/>
              <a:t>Create Actions for the Google Assistant without writing a single line of code. Fill in a Google Sheet and build a finished Action within minutes.</a:t>
            </a:r>
            <a:endParaRPr lang="en-US" sz="2800" kern="0" dirty="0">
              <a:latin typeface="Arial"/>
              <a:ea typeface="ＭＳ Ｐゴシック"/>
            </a:endParaRPr>
          </a:p>
          <a:p>
            <a:pPr lvl="1" eaLnBrk="1" hangingPunct="1">
              <a:buFont typeface="Arial"/>
              <a:buChar char="•"/>
            </a:pPr>
            <a:r>
              <a:rPr lang="en-US" sz="2800" kern="0" dirty="0">
                <a:latin typeface="Arial"/>
                <a:ea typeface="ＭＳ Ｐゴシック"/>
              </a:rPr>
              <a:t>Trivia</a:t>
            </a:r>
          </a:p>
          <a:p>
            <a:pPr lvl="1" eaLnBrk="1" hangingPunct="1">
              <a:buFont typeface="Arial"/>
              <a:buChar char="•"/>
            </a:pPr>
            <a:r>
              <a:rPr lang="en-US" sz="2800" kern="0" dirty="0">
                <a:latin typeface="Arial"/>
                <a:ea typeface="ＭＳ Ｐゴシック"/>
                <a:cs typeface="Arial" charset="0"/>
              </a:rPr>
              <a:t>Personality Quiz</a:t>
            </a:r>
          </a:p>
          <a:p>
            <a:pPr lvl="1" eaLnBrk="1" hangingPunct="1">
              <a:buFont typeface="Arial"/>
              <a:buChar char="•"/>
            </a:pPr>
            <a:r>
              <a:rPr lang="en-US" sz="2800" kern="0" dirty="0">
                <a:latin typeface="Arial"/>
                <a:ea typeface="ＭＳ Ｐゴシック"/>
                <a:cs typeface="Arial" charset="0"/>
              </a:rPr>
              <a:t>Flash Cards</a:t>
            </a:r>
          </a:p>
          <a:p>
            <a:pPr lvl="1" eaLnBrk="1" hangingPunct="1">
              <a:buFont typeface="Arial"/>
              <a:buChar char="•"/>
            </a:pPr>
            <a:r>
              <a:rPr lang="en-US" sz="2800" kern="0" dirty="0">
                <a:latin typeface="Arial"/>
                <a:ea typeface="ＭＳ Ｐゴシック"/>
                <a:cs typeface="Arial" charset="0"/>
              </a:rPr>
              <a:t>How-to Videos</a:t>
            </a:r>
            <a:endParaRPr lang="en-US" sz="2800" kern="0" dirty="0">
              <a:ea typeface="ＭＳ Ｐゴシック"/>
              <a:cs typeface="Arial" charset="0"/>
            </a:endParaRPr>
          </a:p>
        </p:txBody>
      </p:sp>
      <p:sp>
        <p:nvSpPr>
          <p:cNvPr id="6" name="With your colleague next to you, take a couple of minutes to identify 5 ways that students from Gen Z learn differently than other students you have had in the past? Rank these items 1 to 5 with 1 being the most important difference.…">
            <a:extLst>
              <a:ext uri="{FF2B5EF4-FFF2-40B4-BE49-F238E27FC236}">
                <a16:creationId xmlns:a16="http://schemas.microsoft.com/office/drawing/2014/main" id="{DBFDF02E-7E00-5246-9DC8-197E3D5E7D5D}"/>
              </a:ext>
            </a:extLst>
          </p:cNvPr>
          <p:cNvSpPr txBox="1">
            <a:spLocks/>
          </p:cNvSpPr>
          <p:nvPr/>
        </p:nvSpPr>
        <p:spPr bwMode="auto">
          <a:xfrm>
            <a:off x="3166949" y="5647089"/>
            <a:ext cx="2810100" cy="29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»"/>
              <a:defRPr sz="320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1pPr>
            <a:lvl2pPr marL="782638" indent="-325438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–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marL="1219200" indent="-3048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marL="1736725" indent="-365125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–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marL="2235200" indent="-4064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»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defTabSz="896111" eaLnBrk="1" fontAlgn="auto" hangingPunct="1">
              <a:buNone/>
              <a:defRPr sz="2352"/>
            </a:pPr>
            <a:r>
              <a:rPr lang="en-US" sz="800" kern="0" dirty="0"/>
              <a:t>Source: </a:t>
            </a:r>
            <a:r>
              <a:rPr lang="en-US" sz="800" kern="0" dirty="0">
                <a:hlinkClick r:id="rId3"/>
              </a:rPr>
              <a:t>https://developers.google.com/actions/templates/</a:t>
            </a:r>
            <a:r>
              <a:rPr lang="en-US" sz="800" kern="0" dirty="0"/>
              <a:t>  </a:t>
            </a:r>
            <a:endParaRPr lang="en-US" dirty="0"/>
          </a:p>
          <a:p>
            <a:pPr marL="0" indent="0" defTabSz="896111" eaLnBrk="1" fontAlgn="auto" hangingPunct="1">
              <a:spcBef>
                <a:spcPts val="500"/>
              </a:spcBef>
              <a:spcAft>
                <a:spcPts val="0"/>
              </a:spcAft>
              <a:buFontTx/>
              <a:buNone/>
              <a:defRPr sz="2352"/>
            </a:pPr>
            <a:endParaRPr lang="en-US" sz="800" kern="0" dirty="0"/>
          </a:p>
        </p:txBody>
      </p:sp>
    </p:spTree>
    <p:extLst>
      <p:ext uri="{BB962C8B-B14F-4D97-AF65-F5344CB8AC3E}">
        <p14:creationId xmlns:p14="http://schemas.microsoft.com/office/powerpoint/2010/main" val="378645077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eneration Timeline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Let’s Create an ASE Test  using the Trivia Template</a:t>
            </a:r>
            <a:endParaRPr lang="en-US" dirty="0"/>
          </a:p>
        </p:txBody>
      </p:sp>
      <p:pic>
        <p:nvPicPr>
          <p:cNvPr id="7172" name="Picture 4" descr="4th-Car-and-Blue-Gradi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6963"/>
            <a:ext cx="91440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855075" y="5888038"/>
            <a:ext cx="301625" cy="288925"/>
          </a:xfrm>
        </p:spPr>
        <p:txBody>
          <a:bodyPr/>
          <a:lstStyle/>
          <a:p>
            <a:pPr>
              <a:defRPr/>
            </a:pPr>
            <a:fld id="{8774B836-05DC-2149-900A-BB9CB68348F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9" name="Technological behavior has radically evolved over the generations.…">
            <a:extLst>
              <a:ext uri="{FF2B5EF4-FFF2-40B4-BE49-F238E27FC236}">
                <a16:creationId xmlns:a16="http://schemas.microsoft.com/office/drawing/2014/main" id="{072B3486-DF64-44E2-9ED9-5199678C0388}"/>
              </a:ext>
            </a:extLst>
          </p:cNvPr>
          <p:cNvSpPr txBox="1">
            <a:spLocks/>
          </p:cNvSpPr>
          <p:nvPr/>
        </p:nvSpPr>
        <p:spPr bwMode="auto">
          <a:xfrm>
            <a:off x="247972" y="1374800"/>
            <a:ext cx="4083802" cy="58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/>
                <a:sym typeface="Arial" charset="0"/>
              </a:defRPr>
            </a:lvl1pPr>
            <a:lvl2pPr marL="742950" indent="-28575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–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–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»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Font typeface="Arial"/>
              <a:buChar char="•"/>
            </a:pPr>
            <a:r>
              <a:rPr lang="en-US" sz="2800" kern="0" dirty="0">
                <a:latin typeface="Arial"/>
              </a:rPr>
              <a:t>Trivia – Good for multiple choice and ASE style questions – up to 4 answer choices are allowed</a:t>
            </a:r>
            <a:endParaRPr lang="en-US" sz="2800" kern="0" dirty="0">
              <a:cs typeface="Arial" charset="0"/>
            </a:endParaRPr>
          </a:p>
        </p:txBody>
      </p:sp>
      <p:pic>
        <p:nvPicPr>
          <p:cNvPr id="10" name="Picture 10">
            <a:hlinkClick r:id="" action="ppaction://media"/>
            <a:extLst>
              <a:ext uri="{FF2B5EF4-FFF2-40B4-BE49-F238E27FC236}">
                <a16:creationId xmlns:a16="http://schemas.microsoft.com/office/drawing/2014/main" id="{94D83C08-F921-4FB9-87CF-D9718B3789B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914879" y="1802269"/>
            <a:ext cx="3634353" cy="20448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FF414A-E517-4B8F-97D1-F36E31B9CFC7}"/>
              </a:ext>
            </a:extLst>
          </p:cNvPr>
          <p:cNvSpPr txBox="1"/>
          <p:nvPr/>
        </p:nvSpPr>
        <p:spPr>
          <a:xfrm>
            <a:off x="4763865" y="4123987"/>
            <a:ext cx="4572000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latin typeface="Arial"/>
              </a:rPr>
              <a:t>YouTube Video – Time 4:45 - </a:t>
            </a:r>
            <a:r>
              <a:rPr lang="en-US" sz="800" dirty="0">
                <a:latin typeface="Arial"/>
                <a:hlinkClick r:id="rId5"/>
              </a:rPr>
              <a:t>https://www.youtube.com/watch?v=4AOI1tZrgMI&amp;t=2s</a:t>
            </a:r>
            <a:r>
              <a:rPr lang="en-US" sz="800" dirty="0">
                <a:latin typeface="Arial"/>
              </a:rPr>
              <a:t>   ​​</a:t>
            </a:r>
            <a:endParaRPr lang="en-US" sz="800" b="0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773229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eneration Timeline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Step 1 – New Project</a:t>
            </a:r>
            <a:endParaRPr lang="en-US" dirty="0"/>
          </a:p>
        </p:txBody>
      </p:sp>
      <p:pic>
        <p:nvPicPr>
          <p:cNvPr id="7172" name="Picture 4" descr="4th-Car-and-Blue-Gradi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6963"/>
            <a:ext cx="91440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855075" y="5888038"/>
            <a:ext cx="301625" cy="288925"/>
          </a:xfrm>
        </p:spPr>
        <p:txBody>
          <a:bodyPr/>
          <a:lstStyle/>
          <a:p>
            <a:pPr>
              <a:defRPr/>
            </a:pPr>
            <a:fld id="{8774B836-05DC-2149-900A-BB9CB68348F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9" name="Technological behavior has radically evolved over the generations.…">
            <a:extLst>
              <a:ext uri="{FF2B5EF4-FFF2-40B4-BE49-F238E27FC236}">
                <a16:creationId xmlns:a16="http://schemas.microsoft.com/office/drawing/2014/main" id="{072B3486-DF64-44E2-9ED9-5199678C0388}"/>
              </a:ext>
            </a:extLst>
          </p:cNvPr>
          <p:cNvSpPr txBox="1">
            <a:spLocks/>
          </p:cNvSpPr>
          <p:nvPr/>
        </p:nvSpPr>
        <p:spPr bwMode="auto">
          <a:xfrm>
            <a:off x="247972" y="1374800"/>
            <a:ext cx="4083802" cy="58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/>
                <a:sym typeface="Arial" charset="0"/>
              </a:defRPr>
            </a:lvl1pPr>
            <a:lvl2pPr marL="742950" indent="-28575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–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–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»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Font typeface="Arial"/>
              <a:buChar char="•"/>
            </a:pPr>
            <a:r>
              <a:rPr lang="en-US" sz="2800" kern="0" dirty="0">
                <a:latin typeface="Arial"/>
              </a:rPr>
              <a:t>Click on “New Project” from the Actions Console</a:t>
            </a:r>
          </a:p>
          <a:p>
            <a:pPr eaLnBrk="1" hangingPunct="1">
              <a:buFont typeface="Arial"/>
              <a:buChar char="•"/>
            </a:pPr>
            <a:r>
              <a:rPr lang="en-US" sz="2800" kern="0" dirty="0">
                <a:latin typeface="Arial"/>
                <a:cs typeface="Arial" charset="0"/>
              </a:rPr>
              <a:t>Give the New Project a Name</a:t>
            </a:r>
          </a:p>
          <a:p>
            <a:pPr eaLnBrk="1" hangingPunct="1">
              <a:buFont typeface="Arial"/>
              <a:buChar char="•"/>
            </a:pPr>
            <a:r>
              <a:rPr lang="en-US" sz="2800" kern="0" dirty="0">
                <a:latin typeface="Arial"/>
                <a:cs typeface="Arial" charset="0"/>
              </a:rPr>
              <a:t>Click on “Create Project”</a:t>
            </a:r>
            <a:endParaRPr lang="en-US" sz="2800" kern="0" dirty="0"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85C19E-2CAA-4B45-83DD-6AE3664F2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874" y="1374800"/>
            <a:ext cx="4037926" cy="251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4401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eneration Timeline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Step 2 – Choose a Development Experience</a:t>
            </a:r>
            <a:endParaRPr lang="en-US" dirty="0"/>
          </a:p>
        </p:txBody>
      </p:sp>
      <p:pic>
        <p:nvPicPr>
          <p:cNvPr id="7172" name="Picture 4" descr="4th-Car-and-Blue-Gradi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6963"/>
            <a:ext cx="91440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855075" y="5888038"/>
            <a:ext cx="301625" cy="288925"/>
          </a:xfrm>
        </p:spPr>
        <p:txBody>
          <a:bodyPr/>
          <a:lstStyle/>
          <a:p>
            <a:pPr>
              <a:defRPr/>
            </a:pPr>
            <a:fld id="{8774B836-05DC-2149-900A-BB9CB68348F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" name="Technological behavior has radically evolved over the generations.…">
            <a:extLst>
              <a:ext uri="{FF2B5EF4-FFF2-40B4-BE49-F238E27FC236}">
                <a16:creationId xmlns:a16="http://schemas.microsoft.com/office/drawing/2014/main" id="{072B3486-DF64-44E2-9ED9-5199678C0388}"/>
              </a:ext>
            </a:extLst>
          </p:cNvPr>
          <p:cNvSpPr txBox="1">
            <a:spLocks/>
          </p:cNvSpPr>
          <p:nvPr/>
        </p:nvSpPr>
        <p:spPr bwMode="auto">
          <a:xfrm>
            <a:off x="385537" y="2580513"/>
            <a:ext cx="4083802" cy="58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/>
                <a:sym typeface="Arial" charset="0"/>
              </a:defRPr>
            </a:lvl1pPr>
            <a:lvl2pPr marL="742950" indent="-28575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–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–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»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Font typeface="Arial"/>
              <a:buChar char="•"/>
            </a:pPr>
            <a:r>
              <a:rPr lang="en-US" sz="2800" kern="0" dirty="0">
                <a:latin typeface="Arial"/>
              </a:rPr>
              <a:t>Click on Templates</a:t>
            </a:r>
            <a:endParaRPr lang="en-US" sz="2800" kern="0" dirty="0"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B1D273-CAB0-454A-A5E5-A2F5B62A8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002" y="1374800"/>
            <a:ext cx="4377791" cy="326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6862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eneration Timeline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Step 3 – Choose a Template</a:t>
            </a:r>
            <a:endParaRPr lang="en-US" dirty="0"/>
          </a:p>
        </p:txBody>
      </p:sp>
      <p:pic>
        <p:nvPicPr>
          <p:cNvPr id="7172" name="Picture 4" descr="4th-Car-and-Blue-Gradi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6963"/>
            <a:ext cx="91440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855075" y="5888038"/>
            <a:ext cx="301625" cy="288925"/>
          </a:xfrm>
        </p:spPr>
        <p:txBody>
          <a:bodyPr/>
          <a:lstStyle/>
          <a:p>
            <a:pPr>
              <a:defRPr/>
            </a:pPr>
            <a:fld id="{8774B836-05DC-2149-900A-BB9CB68348F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9" name="Technological behavior has radically evolved over the generations.…">
            <a:extLst>
              <a:ext uri="{FF2B5EF4-FFF2-40B4-BE49-F238E27FC236}">
                <a16:creationId xmlns:a16="http://schemas.microsoft.com/office/drawing/2014/main" id="{072B3486-DF64-44E2-9ED9-5199678C0388}"/>
              </a:ext>
            </a:extLst>
          </p:cNvPr>
          <p:cNvSpPr txBox="1">
            <a:spLocks/>
          </p:cNvSpPr>
          <p:nvPr/>
        </p:nvSpPr>
        <p:spPr bwMode="auto">
          <a:xfrm>
            <a:off x="385537" y="2580513"/>
            <a:ext cx="4083802" cy="58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/>
                <a:sym typeface="Arial" charset="0"/>
              </a:defRPr>
            </a:lvl1pPr>
            <a:lvl2pPr marL="742950" indent="-28575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–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–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»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Font typeface="Arial"/>
              <a:buChar char="•"/>
            </a:pPr>
            <a:r>
              <a:rPr lang="en-US" sz="2800" kern="0" dirty="0">
                <a:latin typeface="Arial"/>
              </a:rPr>
              <a:t>Click on Trivia</a:t>
            </a:r>
            <a:endParaRPr lang="en-US" sz="2800" kern="0" dirty="0"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D37E8E-381D-1643-A4AA-3A4D59D3B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337185"/>
            <a:ext cx="4572000" cy="333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358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eneration Timeline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Step 4 – Create a Trivia Template</a:t>
            </a:r>
            <a:endParaRPr lang="en-US" dirty="0"/>
          </a:p>
        </p:txBody>
      </p:sp>
      <p:pic>
        <p:nvPicPr>
          <p:cNvPr id="7172" name="Picture 4" descr="4th-Car-and-Blue-Gradi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6963"/>
            <a:ext cx="91440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855075" y="5888038"/>
            <a:ext cx="301625" cy="288925"/>
          </a:xfrm>
        </p:spPr>
        <p:txBody>
          <a:bodyPr/>
          <a:lstStyle/>
          <a:p>
            <a:pPr>
              <a:defRPr/>
            </a:pPr>
            <a:fld id="{8774B836-05DC-2149-900A-BB9CB68348F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9" name="Technological behavior has radically evolved over the generations.…">
            <a:extLst>
              <a:ext uri="{FF2B5EF4-FFF2-40B4-BE49-F238E27FC236}">
                <a16:creationId xmlns:a16="http://schemas.microsoft.com/office/drawing/2014/main" id="{072B3486-DF64-44E2-9ED9-5199678C0388}"/>
              </a:ext>
            </a:extLst>
          </p:cNvPr>
          <p:cNvSpPr txBox="1">
            <a:spLocks/>
          </p:cNvSpPr>
          <p:nvPr/>
        </p:nvSpPr>
        <p:spPr bwMode="auto">
          <a:xfrm>
            <a:off x="385537" y="2580513"/>
            <a:ext cx="4083802" cy="58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/>
                <a:sym typeface="Arial" charset="0"/>
              </a:defRPr>
            </a:lvl1pPr>
            <a:lvl2pPr marL="742950" indent="-28575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–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–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»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Font typeface="Arial"/>
              <a:buChar char="•"/>
            </a:pPr>
            <a:r>
              <a:rPr lang="en-US" sz="2800" kern="0" dirty="0">
                <a:latin typeface="Arial"/>
              </a:rPr>
              <a:t>Choose a Personality</a:t>
            </a:r>
            <a:endParaRPr lang="en-US" sz="2800" kern="0" dirty="0"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3E1D0-696E-3546-86D6-7AB7F5300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04710"/>
            <a:ext cx="4395340" cy="331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9550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eneration Timeline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Step 5 – Fill in Your Content</a:t>
            </a:r>
            <a:endParaRPr lang="en-US" dirty="0"/>
          </a:p>
        </p:txBody>
      </p:sp>
      <p:pic>
        <p:nvPicPr>
          <p:cNvPr id="7172" name="Picture 4" descr="4th-Car-and-Blue-Gradi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6963"/>
            <a:ext cx="91440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855075" y="5888038"/>
            <a:ext cx="301625" cy="288925"/>
          </a:xfrm>
        </p:spPr>
        <p:txBody>
          <a:bodyPr/>
          <a:lstStyle/>
          <a:p>
            <a:pPr>
              <a:defRPr/>
            </a:pPr>
            <a:fld id="{8774B836-05DC-2149-900A-BB9CB68348F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9" name="Technological behavior has radically evolved over the generations.…">
            <a:extLst>
              <a:ext uri="{FF2B5EF4-FFF2-40B4-BE49-F238E27FC236}">
                <a16:creationId xmlns:a16="http://schemas.microsoft.com/office/drawing/2014/main" id="{072B3486-DF64-44E2-9ED9-5199678C0388}"/>
              </a:ext>
            </a:extLst>
          </p:cNvPr>
          <p:cNvSpPr txBox="1">
            <a:spLocks/>
          </p:cNvSpPr>
          <p:nvPr/>
        </p:nvSpPr>
        <p:spPr bwMode="auto">
          <a:xfrm>
            <a:off x="385537" y="2580513"/>
            <a:ext cx="3255879" cy="103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/>
                <a:sym typeface="Arial" charset="0"/>
              </a:defRPr>
            </a:lvl1pPr>
            <a:lvl2pPr marL="742950" indent="-28575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–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–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»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Font typeface="Arial"/>
              <a:buChar char="•"/>
            </a:pPr>
            <a:r>
              <a:rPr lang="en-US" sz="2800" kern="0" dirty="0">
                <a:latin typeface="Arial"/>
              </a:rPr>
              <a:t>Click on Get Started</a:t>
            </a:r>
            <a:endParaRPr lang="en-US" sz="2800" kern="0" dirty="0"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0F2882-F09A-A04D-9D49-5443A54A5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17" y="1706563"/>
            <a:ext cx="5083670" cy="265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1832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eneration Timeline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Step 6 – Download the Trivia Template</a:t>
            </a:r>
            <a:endParaRPr lang="en-US" dirty="0"/>
          </a:p>
        </p:txBody>
      </p:sp>
      <p:pic>
        <p:nvPicPr>
          <p:cNvPr id="7172" name="Picture 4" descr="4th-Car-and-Blue-Gradi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6963"/>
            <a:ext cx="91440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855075" y="5888038"/>
            <a:ext cx="301625" cy="288925"/>
          </a:xfrm>
        </p:spPr>
        <p:txBody>
          <a:bodyPr/>
          <a:lstStyle/>
          <a:p>
            <a:pPr>
              <a:defRPr/>
            </a:pPr>
            <a:fld id="{8774B836-05DC-2149-900A-BB9CB68348F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9" name="Technological behavior has radically evolved over the generations.…">
            <a:extLst>
              <a:ext uri="{FF2B5EF4-FFF2-40B4-BE49-F238E27FC236}">
                <a16:creationId xmlns:a16="http://schemas.microsoft.com/office/drawing/2014/main" id="{072B3486-DF64-44E2-9ED9-5199678C0388}"/>
              </a:ext>
            </a:extLst>
          </p:cNvPr>
          <p:cNvSpPr txBox="1">
            <a:spLocks/>
          </p:cNvSpPr>
          <p:nvPr/>
        </p:nvSpPr>
        <p:spPr bwMode="auto">
          <a:xfrm>
            <a:off x="457200" y="1997887"/>
            <a:ext cx="3255879" cy="103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/>
                <a:sym typeface="Arial" charset="0"/>
              </a:defRPr>
            </a:lvl1pPr>
            <a:lvl2pPr marL="742950" indent="-28575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–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–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»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Font typeface="Arial"/>
              <a:buChar char="•"/>
            </a:pPr>
            <a:r>
              <a:rPr lang="en-US" sz="2800" kern="0" dirty="0">
                <a:latin typeface="Arial"/>
              </a:rPr>
              <a:t>Click on the Little Arrow</a:t>
            </a:r>
          </a:p>
          <a:p>
            <a:pPr eaLnBrk="1" hangingPunct="1">
              <a:buFont typeface="Arial"/>
              <a:buChar char="•"/>
            </a:pPr>
            <a:endParaRPr lang="en-US" sz="2800" kern="0" dirty="0">
              <a:latin typeface="Arial"/>
              <a:cs typeface="Arial" charset="0"/>
            </a:endParaRPr>
          </a:p>
          <a:p>
            <a:pPr eaLnBrk="1" hangingPunct="1">
              <a:buFont typeface="Arial"/>
              <a:buChar char="•"/>
            </a:pPr>
            <a:endParaRPr lang="en-US" sz="2800" kern="0" dirty="0">
              <a:latin typeface="Arial"/>
              <a:cs typeface="Arial" charset="0"/>
            </a:endParaRPr>
          </a:p>
          <a:p>
            <a:pPr eaLnBrk="1" hangingPunct="1">
              <a:buFont typeface="Arial"/>
              <a:buChar char="•"/>
            </a:pPr>
            <a:endParaRPr lang="en-US" sz="2800" kern="0" dirty="0">
              <a:latin typeface="Arial"/>
              <a:cs typeface="Arial" charset="0"/>
            </a:endParaRPr>
          </a:p>
          <a:p>
            <a:pPr eaLnBrk="1" hangingPunct="1">
              <a:buFont typeface="Arial"/>
              <a:buChar char="•"/>
            </a:pPr>
            <a:r>
              <a:rPr lang="en-US" sz="2800" kern="0" dirty="0">
                <a:latin typeface="Arial"/>
                <a:cs typeface="Arial" charset="0"/>
              </a:rPr>
              <a:t>Copy the Google Sheet – Click on “Make a Copy”</a:t>
            </a:r>
            <a:endParaRPr lang="en-US" sz="2800" kern="0" dirty="0"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66213D-5815-9545-BC51-9EE70A9C2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80" y="1353610"/>
            <a:ext cx="4453204" cy="24538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A7135B-CDEF-614E-B6FB-86ABC9BA6E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80" y="3948775"/>
            <a:ext cx="4453204" cy="203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0563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eneration Timeline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Step 7 – Make the Template Your Own</a:t>
            </a:r>
            <a:endParaRPr lang="en-US" dirty="0"/>
          </a:p>
        </p:txBody>
      </p:sp>
      <p:pic>
        <p:nvPicPr>
          <p:cNvPr id="7172" name="Picture 4" descr="4th-Car-and-Blue-Gradi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6963"/>
            <a:ext cx="91440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855075" y="5888038"/>
            <a:ext cx="301625" cy="288925"/>
          </a:xfrm>
        </p:spPr>
        <p:txBody>
          <a:bodyPr/>
          <a:lstStyle/>
          <a:p>
            <a:pPr>
              <a:defRPr/>
            </a:pPr>
            <a:fld id="{8774B836-05DC-2149-900A-BB9CB68348F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9" name="Technological behavior has radically evolved over the generations.…">
            <a:extLst>
              <a:ext uri="{FF2B5EF4-FFF2-40B4-BE49-F238E27FC236}">
                <a16:creationId xmlns:a16="http://schemas.microsoft.com/office/drawing/2014/main" id="{072B3486-DF64-44E2-9ED9-5199678C0388}"/>
              </a:ext>
            </a:extLst>
          </p:cNvPr>
          <p:cNvSpPr txBox="1">
            <a:spLocks/>
          </p:cNvSpPr>
          <p:nvPr/>
        </p:nvSpPr>
        <p:spPr bwMode="auto">
          <a:xfrm>
            <a:off x="457200" y="1997887"/>
            <a:ext cx="3255879" cy="103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/>
                <a:sym typeface="Arial" charset="0"/>
              </a:defRPr>
            </a:lvl1pPr>
            <a:lvl2pPr marL="742950" indent="-28575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–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–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»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Font typeface="Arial"/>
              <a:buChar char="•"/>
            </a:pPr>
            <a:r>
              <a:rPr lang="en-US" sz="2800" kern="0" dirty="0">
                <a:latin typeface="Arial"/>
              </a:rPr>
              <a:t>Rename the File</a:t>
            </a:r>
          </a:p>
          <a:p>
            <a:pPr eaLnBrk="1" hangingPunct="1">
              <a:buFont typeface="Arial"/>
              <a:buChar char="•"/>
            </a:pPr>
            <a:endParaRPr lang="en-US" sz="2800" kern="0" dirty="0">
              <a:latin typeface="Arial"/>
              <a:cs typeface="Arial" charset="0"/>
            </a:endParaRPr>
          </a:p>
          <a:p>
            <a:pPr eaLnBrk="1" hangingPunct="1">
              <a:buFont typeface="Arial"/>
              <a:buChar char="•"/>
            </a:pPr>
            <a:endParaRPr lang="en-US" sz="2800" kern="0" dirty="0">
              <a:latin typeface="Arial"/>
              <a:cs typeface="Arial" charset="0"/>
            </a:endParaRPr>
          </a:p>
          <a:p>
            <a:pPr eaLnBrk="1" hangingPunct="1">
              <a:buFont typeface="Arial"/>
              <a:buChar char="•"/>
            </a:pPr>
            <a:endParaRPr lang="en-US" sz="2800" kern="0" dirty="0">
              <a:latin typeface="Arial"/>
              <a:cs typeface="Arial" charset="0"/>
            </a:endParaRPr>
          </a:p>
          <a:p>
            <a:pPr eaLnBrk="1" hangingPunct="1">
              <a:buFont typeface="Arial"/>
              <a:buChar char="•"/>
            </a:pPr>
            <a:r>
              <a:rPr lang="en-US" sz="2800" kern="0" dirty="0">
                <a:latin typeface="Arial"/>
                <a:cs typeface="Arial" charset="0"/>
              </a:rPr>
              <a:t>Configure the Template</a:t>
            </a:r>
            <a:endParaRPr lang="en-US" sz="2800" kern="0" dirty="0"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3610B4-0FDD-3D4F-831C-C0094E5C7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80" y="1574948"/>
            <a:ext cx="4120195" cy="18825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B7E528-183F-D649-9CFE-438E13205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80" y="3709790"/>
            <a:ext cx="4120195" cy="183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4793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eneration Timeline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Step 8 – Add 3</a:t>
            </a:r>
            <a:r>
              <a:rPr lang="en-US" sz="3600" baseline="30000" dirty="0"/>
              <a:t>rd</a:t>
            </a:r>
            <a:r>
              <a:rPr lang="en-US" sz="3600" dirty="0"/>
              <a:t> Incorrect Answer Column</a:t>
            </a:r>
            <a:endParaRPr lang="en-US" dirty="0"/>
          </a:p>
        </p:txBody>
      </p:sp>
      <p:pic>
        <p:nvPicPr>
          <p:cNvPr id="7172" name="Picture 4" descr="4th-Car-and-Blue-Gradi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6963"/>
            <a:ext cx="91440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855075" y="5888038"/>
            <a:ext cx="301625" cy="288925"/>
          </a:xfrm>
        </p:spPr>
        <p:txBody>
          <a:bodyPr/>
          <a:lstStyle/>
          <a:p>
            <a:pPr>
              <a:defRPr/>
            </a:pPr>
            <a:fld id="{8774B836-05DC-2149-900A-BB9CB68348F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9" name="Technological behavior has radically evolved over the generations.…">
            <a:extLst>
              <a:ext uri="{FF2B5EF4-FFF2-40B4-BE49-F238E27FC236}">
                <a16:creationId xmlns:a16="http://schemas.microsoft.com/office/drawing/2014/main" id="{072B3486-DF64-44E2-9ED9-5199678C0388}"/>
              </a:ext>
            </a:extLst>
          </p:cNvPr>
          <p:cNvSpPr txBox="1">
            <a:spLocks/>
          </p:cNvSpPr>
          <p:nvPr/>
        </p:nvSpPr>
        <p:spPr bwMode="auto">
          <a:xfrm>
            <a:off x="368188" y="1795586"/>
            <a:ext cx="7416350" cy="103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/>
                <a:sym typeface="Arial" charset="0"/>
              </a:defRPr>
            </a:lvl1pPr>
            <a:lvl2pPr marL="742950" indent="-28575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–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–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»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Font typeface="Arial"/>
              <a:buChar char="•"/>
            </a:pPr>
            <a:r>
              <a:rPr lang="en-US" sz="2800" kern="0" dirty="0">
                <a:latin typeface="Arial"/>
              </a:rPr>
              <a:t>Insert a Column to the Right and Name it “Incorrect Answer 3”</a:t>
            </a:r>
            <a:endParaRPr lang="en-US" sz="2800" kern="0" dirty="0"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AAB781-48B7-5A48-82E1-C01A42E51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86564"/>
            <a:ext cx="8456177" cy="117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3718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Download this Presentation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Arial" charset="0"/>
              </a:rPr>
              <a:t>Download this Presentation</a:t>
            </a:r>
            <a:br>
              <a:rPr lang="en-US" sz="3600" dirty="0">
                <a:latin typeface="Arial" charset="0"/>
              </a:rPr>
            </a:br>
            <a:endParaRPr lang="en-US" sz="1800" dirty="0">
              <a:latin typeface="Arial" charset="0"/>
            </a:endParaRPr>
          </a:p>
        </p:txBody>
      </p:sp>
      <p:pic>
        <p:nvPicPr>
          <p:cNvPr id="16386" name="FC13BEDF-2837-4E8C-B317-BCE8BD724852-L0-001.jpeg" descr="FC13BEDF-2837-4E8C-B317-BCE8BD724852-L0-00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006" y="1041347"/>
            <a:ext cx="4725988" cy="472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6387" name="Picture 4" descr="4th-Car-and-Blue-Gradi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6963"/>
            <a:ext cx="91440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842375" y="5897563"/>
            <a:ext cx="301625" cy="288925"/>
          </a:xfrm>
        </p:spPr>
        <p:txBody>
          <a:bodyPr/>
          <a:lstStyle/>
          <a:p>
            <a:pPr>
              <a:defRPr/>
            </a:pPr>
            <a:fld id="{8774B836-05DC-2149-900A-BB9CB68348F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This presentation is available at www.AutoUpkeep.com/presentations">
            <a:extLst>
              <a:ext uri="{FF2B5EF4-FFF2-40B4-BE49-F238E27FC236}">
                <a16:creationId xmlns:a16="http://schemas.microsoft.com/office/drawing/2014/main" id="{ED8E29DA-5104-834C-A01F-198D597F9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37213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algn="ctr" eaLnBrk="1" hangingPunct="1"/>
            <a:r>
              <a:rPr lang="en-US" sz="2000" dirty="0">
                <a:hlinkClick r:id="rId4"/>
              </a:rPr>
              <a:t>www.AutoUpkeep.com/presentations</a:t>
            </a:r>
            <a:r>
              <a:rPr lang="en-US" sz="2000" dirty="0"/>
              <a:t> 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eneration Timeline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Step 10 – Format Like ASE Tests</a:t>
            </a:r>
            <a:endParaRPr lang="en-US" dirty="0"/>
          </a:p>
        </p:txBody>
      </p:sp>
      <p:pic>
        <p:nvPicPr>
          <p:cNvPr id="7172" name="Picture 4" descr="4th-Car-and-Blue-Gradi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6963"/>
            <a:ext cx="91440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855075" y="5888038"/>
            <a:ext cx="301625" cy="288925"/>
          </a:xfrm>
        </p:spPr>
        <p:txBody>
          <a:bodyPr/>
          <a:lstStyle/>
          <a:p>
            <a:pPr>
              <a:defRPr/>
            </a:pPr>
            <a:fld id="{8774B836-05DC-2149-900A-BB9CB68348F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9" name="Technological behavior has radically evolved over the generations.…">
            <a:extLst>
              <a:ext uri="{FF2B5EF4-FFF2-40B4-BE49-F238E27FC236}">
                <a16:creationId xmlns:a16="http://schemas.microsoft.com/office/drawing/2014/main" id="{072B3486-DF64-44E2-9ED9-5199678C0388}"/>
              </a:ext>
            </a:extLst>
          </p:cNvPr>
          <p:cNvSpPr txBox="1">
            <a:spLocks/>
          </p:cNvSpPr>
          <p:nvPr/>
        </p:nvSpPr>
        <p:spPr bwMode="auto">
          <a:xfrm>
            <a:off x="390673" y="1188249"/>
            <a:ext cx="8464402" cy="103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/>
                <a:sym typeface="Arial" charset="0"/>
              </a:defRPr>
            </a:lvl1pPr>
            <a:lvl2pPr marL="742950" indent="-28575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–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–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»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Font typeface="Arial"/>
              <a:buChar char="•"/>
            </a:pPr>
            <a:r>
              <a:rPr lang="en-US" sz="2800" kern="0" dirty="0">
                <a:latin typeface="Arial"/>
              </a:rPr>
              <a:t>In groups of three, generate one “Tech A/Tech B question and one general multiple choice question. Think of commonly asked questions on the ASE G1 Test. </a:t>
            </a:r>
          </a:p>
          <a:p>
            <a:pPr eaLnBrk="1" hangingPunct="1">
              <a:buFont typeface="Arial"/>
              <a:buChar char="•"/>
            </a:pPr>
            <a:r>
              <a:rPr lang="en-US" sz="2800" kern="0" dirty="0">
                <a:latin typeface="Arial"/>
              </a:rPr>
              <a:t>Use your own wording. Do not copy questions verbatim from other resources. Be careful not to plagiarize. The old saying “Well it’s for educational use” is not a valid defense. </a:t>
            </a:r>
          </a:p>
          <a:p>
            <a:pPr eaLnBrk="1" hangingPunct="1">
              <a:buFont typeface="Arial"/>
              <a:buChar char="•"/>
            </a:pPr>
            <a:r>
              <a:rPr lang="en-US" sz="2800" kern="0" dirty="0">
                <a:latin typeface="Arial"/>
              </a:rPr>
              <a:t>See Test Limitations on Next Slide</a:t>
            </a:r>
          </a:p>
          <a:p>
            <a:pPr marL="0" indent="0" eaLnBrk="1" hangingPunct="1">
              <a:buNone/>
            </a:pPr>
            <a:endParaRPr lang="en-US" sz="2800" kern="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5172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eneration Timeline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Test Limitations Using </a:t>
            </a:r>
            <a:br>
              <a:rPr lang="en-US" sz="3600" dirty="0"/>
            </a:br>
            <a:r>
              <a:rPr lang="en-US" sz="3600" dirty="0"/>
              <a:t>the Trivia Template</a:t>
            </a:r>
            <a:endParaRPr lang="en-US" dirty="0"/>
          </a:p>
        </p:txBody>
      </p:sp>
      <p:pic>
        <p:nvPicPr>
          <p:cNvPr id="7172" name="Picture 4" descr="4th-Car-and-Blue-Gradi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6963"/>
            <a:ext cx="91440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855075" y="5888038"/>
            <a:ext cx="301625" cy="288925"/>
          </a:xfrm>
        </p:spPr>
        <p:txBody>
          <a:bodyPr/>
          <a:lstStyle/>
          <a:p>
            <a:pPr>
              <a:defRPr/>
            </a:pPr>
            <a:fld id="{8774B836-05DC-2149-900A-BB9CB68348F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9" name="Technological behavior has radically evolved over the generations.…">
            <a:extLst>
              <a:ext uri="{FF2B5EF4-FFF2-40B4-BE49-F238E27FC236}">
                <a16:creationId xmlns:a16="http://schemas.microsoft.com/office/drawing/2014/main" id="{072B3486-DF64-44E2-9ED9-5199678C0388}"/>
              </a:ext>
            </a:extLst>
          </p:cNvPr>
          <p:cNvSpPr txBox="1">
            <a:spLocks/>
          </p:cNvSpPr>
          <p:nvPr/>
        </p:nvSpPr>
        <p:spPr bwMode="auto">
          <a:xfrm>
            <a:off x="218485" y="1520456"/>
            <a:ext cx="8747489" cy="436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/>
                <a:sym typeface="Arial" charset="0"/>
              </a:defRPr>
            </a:lvl1pPr>
            <a:lvl2pPr marL="742950" indent="-28575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–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–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»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Font typeface="Arial"/>
              <a:buChar char="•"/>
            </a:pPr>
            <a:r>
              <a:rPr lang="en-US" sz="2800" dirty="0"/>
              <a:t>The maximum question length is 200 characters. </a:t>
            </a:r>
          </a:p>
          <a:p>
            <a:pPr eaLnBrk="1" hangingPunct="1">
              <a:buFont typeface="Arial"/>
              <a:buChar char="•"/>
            </a:pPr>
            <a:r>
              <a:rPr lang="en-US" sz="2800" dirty="0"/>
              <a:t>Try not to include complicated or very long words that may be hard for the computer speech to pronounce or users to understand. </a:t>
            </a:r>
          </a:p>
          <a:p>
            <a:pPr eaLnBrk="1" hangingPunct="1">
              <a:buFont typeface="Arial"/>
              <a:buChar char="•"/>
            </a:pPr>
            <a:r>
              <a:rPr lang="en-US" sz="2800" dirty="0"/>
              <a:t>Do not ask two questions such as "How many x are there? What are they?" as a part of one single question. </a:t>
            </a:r>
          </a:p>
          <a:p>
            <a:pPr eaLnBrk="1" hangingPunct="1">
              <a:buFont typeface="Arial"/>
              <a:buChar char="•"/>
            </a:pPr>
            <a:r>
              <a:rPr lang="en-US" sz="2800" dirty="0"/>
              <a:t>The maximum answer length is 25 characters. </a:t>
            </a:r>
          </a:p>
          <a:p>
            <a:pPr eaLnBrk="1" hangingPunct="1">
              <a:buFont typeface="Arial"/>
              <a:buChar char="•"/>
            </a:pPr>
            <a:r>
              <a:rPr lang="en-US" sz="2800" dirty="0"/>
              <a:t>The maximum questions per round is 10 questions.</a:t>
            </a:r>
          </a:p>
        </p:txBody>
      </p:sp>
      <p:sp>
        <p:nvSpPr>
          <p:cNvPr id="6" name="With your colleague next to you, take a couple of minutes to identify 5 ways that students from Gen Z learn differently than other students you have had in the past? Rank these items 1 to 5 with 1 being the most important difference.…">
            <a:extLst>
              <a:ext uri="{FF2B5EF4-FFF2-40B4-BE49-F238E27FC236}">
                <a16:creationId xmlns:a16="http://schemas.microsoft.com/office/drawing/2014/main" id="{2225184E-133D-D142-82F1-9AAB6DB0D3C4}"/>
              </a:ext>
            </a:extLst>
          </p:cNvPr>
          <p:cNvSpPr txBox="1">
            <a:spLocks/>
          </p:cNvSpPr>
          <p:nvPr/>
        </p:nvSpPr>
        <p:spPr bwMode="auto">
          <a:xfrm>
            <a:off x="2009787" y="5885078"/>
            <a:ext cx="5434885" cy="29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»"/>
              <a:defRPr sz="320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1pPr>
            <a:lvl2pPr marL="782638" indent="-325438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–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marL="1219200" indent="-3048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marL="1736725" indent="-365125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–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marL="2235200" indent="-4064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»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defTabSz="896111" eaLnBrk="1" fontAlgn="auto" hangingPunct="1">
              <a:buNone/>
              <a:defRPr sz="2352"/>
            </a:pPr>
            <a:r>
              <a:rPr lang="en-US" sz="800" kern="0" dirty="0"/>
              <a:t>Source: </a:t>
            </a:r>
            <a:r>
              <a:rPr lang="en-US" sz="800" kern="0" dirty="0">
                <a:hlinkClick r:id="rId3"/>
              </a:rPr>
              <a:t>https://developers.google.com/actions/templates/trivia#configuration_parameters</a:t>
            </a:r>
            <a:r>
              <a:rPr lang="en-US" sz="800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109852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eneration Timeline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Test Limitations Using </a:t>
            </a:r>
            <a:br>
              <a:rPr lang="en-US" sz="3600" dirty="0"/>
            </a:br>
            <a:r>
              <a:rPr lang="en-US" sz="3600" dirty="0"/>
              <a:t>the Trivia Template</a:t>
            </a:r>
            <a:endParaRPr lang="en-US" dirty="0"/>
          </a:p>
        </p:txBody>
      </p:sp>
      <p:pic>
        <p:nvPicPr>
          <p:cNvPr id="7172" name="Picture 4" descr="4th-Car-and-Blue-Gradi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6963"/>
            <a:ext cx="91440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855075" y="5888038"/>
            <a:ext cx="301625" cy="288925"/>
          </a:xfrm>
        </p:spPr>
        <p:txBody>
          <a:bodyPr/>
          <a:lstStyle/>
          <a:p>
            <a:pPr>
              <a:defRPr/>
            </a:pPr>
            <a:fld id="{8774B836-05DC-2149-900A-BB9CB68348F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9" name="Technological behavior has radically evolved over the generations.…">
            <a:extLst>
              <a:ext uri="{FF2B5EF4-FFF2-40B4-BE49-F238E27FC236}">
                <a16:creationId xmlns:a16="http://schemas.microsoft.com/office/drawing/2014/main" id="{072B3486-DF64-44E2-9ED9-5199678C0388}"/>
              </a:ext>
            </a:extLst>
          </p:cNvPr>
          <p:cNvSpPr txBox="1">
            <a:spLocks/>
          </p:cNvSpPr>
          <p:nvPr/>
        </p:nvSpPr>
        <p:spPr bwMode="auto">
          <a:xfrm>
            <a:off x="218485" y="1520456"/>
            <a:ext cx="8747489" cy="436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/>
                <a:sym typeface="Arial" charset="0"/>
              </a:defRPr>
            </a:lvl1pPr>
            <a:lvl2pPr marL="742950" indent="-28575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–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–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»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Font typeface="Arial"/>
              <a:buChar char="•"/>
            </a:pPr>
            <a:r>
              <a:rPr lang="en-US" sz="2800" dirty="0"/>
              <a:t>You can add up to 1000 questions per Action. </a:t>
            </a:r>
          </a:p>
          <a:p>
            <a:pPr eaLnBrk="1" hangingPunct="1">
              <a:buFont typeface="Arial"/>
              <a:buChar char="•"/>
            </a:pPr>
            <a:r>
              <a:rPr lang="en-US" sz="2800" dirty="0"/>
              <a:t>Do not include special characters such as "^", ":" , "(" , ")" </a:t>
            </a:r>
          </a:p>
          <a:p>
            <a:pPr eaLnBrk="1" hangingPunct="1">
              <a:buFont typeface="Arial"/>
              <a:buChar char="•"/>
            </a:pPr>
            <a:r>
              <a:rPr lang="en-US" sz="2800" dirty="0"/>
              <a:t>You may include "&amp;", "$", "#", "@" in your questions and answers.</a:t>
            </a:r>
          </a:p>
          <a:p>
            <a:pPr eaLnBrk="1" hangingPunct="1">
              <a:buFont typeface="Arial"/>
              <a:buChar char="•"/>
            </a:pPr>
            <a:r>
              <a:rPr lang="en-US" sz="2800" dirty="0"/>
              <a:t>If you have abbreviations or mathematical symbols as a part of the question or answer, make sure you test each phrase to hear how the Assistant speaks it and if the speech recognition works.</a:t>
            </a:r>
            <a:endParaRPr lang="en-US" sz="2800" kern="0" dirty="0">
              <a:cs typeface="Arial" charset="0"/>
            </a:endParaRPr>
          </a:p>
        </p:txBody>
      </p:sp>
      <p:sp>
        <p:nvSpPr>
          <p:cNvPr id="6" name="With your colleague next to you, take a couple of minutes to identify 5 ways that students from Gen Z learn differently than other students you have had in the past? Rank these items 1 to 5 with 1 being the most important difference.…">
            <a:extLst>
              <a:ext uri="{FF2B5EF4-FFF2-40B4-BE49-F238E27FC236}">
                <a16:creationId xmlns:a16="http://schemas.microsoft.com/office/drawing/2014/main" id="{2225184E-133D-D142-82F1-9AAB6DB0D3C4}"/>
              </a:ext>
            </a:extLst>
          </p:cNvPr>
          <p:cNvSpPr txBox="1">
            <a:spLocks/>
          </p:cNvSpPr>
          <p:nvPr/>
        </p:nvSpPr>
        <p:spPr bwMode="auto">
          <a:xfrm>
            <a:off x="2009787" y="5885078"/>
            <a:ext cx="5434885" cy="29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»"/>
              <a:defRPr sz="320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1pPr>
            <a:lvl2pPr marL="782638" indent="-325438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–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marL="1219200" indent="-3048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marL="1736725" indent="-365125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–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marL="2235200" indent="-4064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»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defTabSz="896111" eaLnBrk="1" fontAlgn="auto" hangingPunct="1">
              <a:buNone/>
              <a:defRPr sz="2352"/>
            </a:pPr>
            <a:r>
              <a:rPr lang="en-US" sz="800" kern="0" dirty="0"/>
              <a:t>Source: </a:t>
            </a:r>
            <a:r>
              <a:rPr lang="en-US" sz="800" kern="0" dirty="0">
                <a:hlinkClick r:id="rId3"/>
              </a:rPr>
              <a:t>https://developers.google.com/actions/templates/trivia#configuration_parameters</a:t>
            </a:r>
            <a:r>
              <a:rPr lang="en-US" sz="800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693033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Activities to Integrate Apps and YouTube Videos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defTabSz="766763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1pPr>
            <a:lvl2pPr defTabSz="766763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defTabSz="766763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defTabSz="766763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defTabSz="766763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457200" defTabSz="7667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914400" defTabSz="7667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1371600" defTabSz="7667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1828800" defTabSz="7667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eaLnBrk="1" hangingPunct="1"/>
            <a:r>
              <a:rPr lang="en-US" sz="3600" dirty="0"/>
              <a:t>Review - Creating an Action on Google</a:t>
            </a:r>
          </a:p>
        </p:txBody>
      </p:sp>
      <p:sp>
        <p:nvSpPr>
          <p:cNvPr id="60418" name="Use KBB App to compare vehicles.…"/>
          <p:cNvSpPr txBox="1">
            <a:spLocks noGrp="1"/>
          </p:cNvSpPr>
          <p:nvPr>
            <p:ph type="body" idx="4294967295"/>
          </p:nvPr>
        </p:nvSpPr>
        <p:spPr>
          <a:xfrm>
            <a:off x="457200" y="1546225"/>
            <a:ext cx="8229600" cy="4525963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Char char="»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Char char="»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Char char="»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Char char="»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en-US" sz="2800" dirty="0">
                <a:latin typeface="Arial"/>
              </a:rPr>
              <a:t>Form of conversation to communicate to your students.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en-US" sz="2800" dirty="0">
                <a:latin typeface="Arial"/>
              </a:rPr>
              <a:t>Create a Google "Action" to help with Chapter and Unit reviews.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en-US" sz="2800" dirty="0">
                <a:latin typeface="Arial"/>
              </a:rPr>
              <a:t>Great for ASE Test Review Questions.</a:t>
            </a:r>
          </a:p>
        </p:txBody>
      </p:sp>
      <p:pic>
        <p:nvPicPr>
          <p:cNvPr id="60419" name="Picture 4" descr="4th-Car-and-Blue-Gradi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6963"/>
            <a:ext cx="91440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842375" y="5910263"/>
            <a:ext cx="301625" cy="288925"/>
          </a:xfrm>
        </p:spPr>
        <p:txBody>
          <a:bodyPr/>
          <a:lstStyle/>
          <a:p>
            <a:pPr>
              <a:defRPr/>
            </a:pPr>
            <a:fld id="{8774B836-05DC-2149-900A-BB9CB68348F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Arial" charset="0"/>
              </a:rPr>
              <a:t>To Get Free eBook Access</a:t>
            </a:r>
          </a:p>
        </p:txBody>
      </p:sp>
      <p:sp>
        <p:nvSpPr>
          <p:cNvPr id="61442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>
            <a:lvl1pPr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Char char="»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Char char="»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Char char="»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Char char="»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2800"/>
              <a:t>Sign-Up on the Sign-In Sheet and I will email you an eBook access code.</a:t>
            </a:r>
          </a:p>
        </p:txBody>
      </p:sp>
      <p:pic>
        <p:nvPicPr>
          <p:cNvPr id="61443" name="Picture 4" descr="4th-Car-and-Blue-Gradi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6963"/>
            <a:ext cx="91440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842375" y="5897563"/>
            <a:ext cx="301625" cy="288925"/>
          </a:xfrm>
        </p:spPr>
        <p:txBody>
          <a:bodyPr/>
          <a:lstStyle/>
          <a:p>
            <a:pPr>
              <a:defRPr/>
            </a:pPr>
            <a:fld id="{D80D5CCD-D60D-0548-AE0B-0A8500D21E0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Arial" charset="0"/>
              </a:rPr>
              <a:t>Questions?</a:t>
            </a:r>
          </a:p>
        </p:txBody>
      </p:sp>
      <p:pic>
        <p:nvPicPr>
          <p:cNvPr id="62466" name="Picture 4" descr="4th-Car-and-Blue-Gradi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6963"/>
            <a:ext cx="91440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842375" y="5888038"/>
            <a:ext cx="301625" cy="288925"/>
          </a:xfrm>
        </p:spPr>
        <p:txBody>
          <a:bodyPr/>
          <a:lstStyle/>
          <a:p>
            <a:pPr>
              <a:defRPr/>
            </a:pPr>
            <a:fld id="{D80D5CCD-D60D-0548-AE0B-0A8500D21E0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Contact Info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Contact Information</a:t>
            </a:r>
          </a:p>
        </p:txBody>
      </p:sp>
      <p:sp>
        <p:nvSpPr>
          <p:cNvPr id="280" name="Michael Gray…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Tx/>
              <a:buFontTx/>
              <a:buNone/>
              <a:defRPr sz="1800"/>
            </a:pPr>
            <a:endParaRPr lang="en-US" sz="2400" dirty="0">
              <a:ea typeface="Arial"/>
              <a:sym typeface="Arial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Tx/>
              <a:buFontTx/>
              <a:buNone/>
              <a:defRPr sz="1800"/>
            </a:pPr>
            <a:endParaRPr lang="en-US" sz="2400" dirty="0">
              <a:ea typeface="Arial"/>
              <a:sym typeface="Arial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Tx/>
              <a:buFontTx/>
              <a:buNone/>
              <a:defRPr sz="1800"/>
            </a:pPr>
            <a:endParaRPr lang="en-US" sz="2400" dirty="0">
              <a:ea typeface="Arial"/>
              <a:sym typeface="Arial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Tx/>
              <a:buFontTx/>
              <a:buNone/>
              <a:defRPr sz="1800"/>
            </a:pPr>
            <a:endParaRPr lang="en-US" sz="2400" dirty="0">
              <a:ea typeface="Arial"/>
              <a:sym typeface="Arial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Tx/>
              <a:buFontTx/>
              <a:buNone/>
              <a:defRPr sz="1800"/>
            </a:pPr>
            <a:r>
              <a:rPr sz="2400" dirty="0">
                <a:ea typeface="Arial"/>
                <a:sym typeface="Arial"/>
              </a:rPr>
              <a:t>Michael Gray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Tx/>
              <a:buFontTx/>
              <a:buNone/>
              <a:defRPr sz="1800"/>
            </a:pPr>
            <a:r>
              <a:rPr sz="1800" dirty="0">
                <a:ea typeface="Arial"/>
                <a:sym typeface="Arial"/>
              </a:rPr>
              <a:t>Rolling Hills Publishing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Tx/>
              <a:buFontTx/>
              <a:buNone/>
              <a:defRPr sz="1800"/>
            </a:pPr>
            <a:r>
              <a:rPr sz="1800" dirty="0">
                <a:ea typeface="Arial"/>
                <a:sym typeface="Arial"/>
              </a:rPr>
              <a:t>800-918-READ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Tx/>
              <a:buFontTx/>
              <a:buNone/>
              <a:defRPr sz="1800"/>
            </a:pPr>
            <a:r>
              <a:rPr sz="1200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ea typeface="Arial"/>
                <a:sym typeface="Arial"/>
                <a:hlinkClick r:id="rId3"/>
              </a:rPr>
              <a:t>www.RollingHillsPublishing.com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Tx/>
              <a:buFontTx/>
              <a:buNone/>
              <a:defRPr sz="1800"/>
            </a:pPr>
            <a:r>
              <a:rPr sz="1200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ea typeface="Arial"/>
                <a:sym typeface="Arial"/>
                <a:hlinkClick r:id="rId4"/>
              </a:rPr>
              <a:t>www.AutoUpkeep.com</a:t>
            </a:r>
            <a:r>
              <a:rPr sz="1200" dirty="0">
                <a:ea typeface="Arial"/>
                <a:sym typeface="Arial"/>
              </a:rPr>
              <a:t> 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Tx/>
              <a:buFontTx/>
              <a:buNone/>
              <a:defRPr sz="1800"/>
            </a:pPr>
            <a:r>
              <a:rPr sz="1200" dirty="0">
                <a:ea typeface="Arial"/>
                <a:sym typeface="Arial"/>
              </a:rPr>
              <a:t>Email: </a:t>
            </a:r>
            <a:r>
              <a:rPr sz="1200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ea typeface="Arial"/>
                <a:sym typeface="Arial"/>
                <a:hlinkClick r:id="rId5"/>
              </a:rPr>
              <a:t>info@autoupkeep.com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SzTx/>
              <a:buFontTx/>
              <a:buNone/>
              <a:defRPr sz="1800"/>
            </a:pPr>
            <a:endParaRPr sz="1200" u="sng" dirty="0">
              <a:solidFill>
                <a:srgbClr val="009999"/>
              </a:solidFill>
              <a:uFill>
                <a:solidFill>
                  <a:srgbClr val="009999"/>
                </a:solidFill>
              </a:uFill>
              <a:ea typeface="Arial"/>
              <a:sym typeface="Arial"/>
              <a:hlinkClick r:id="rId5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200" dirty="0">
                <a:ea typeface="Arial"/>
                <a:sym typeface="Arial"/>
              </a:rPr>
              <a:t>LinkedIn – </a:t>
            </a:r>
            <a:r>
              <a:rPr lang="en-US" sz="1200" dirty="0">
                <a:ea typeface="Arial"/>
                <a:sym typeface="Arial"/>
                <a:hlinkClick r:id="rId6"/>
              </a:rPr>
              <a:t>www.LinkedIn.com/in/MichaelEGray</a:t>
            </a:r>
            <a:r>
              <a:rPr lang="en-US" sz="1200" dirty="0">
                <a:ea typeface="Arial"/>
                <a:sym typeface="Arial"/>
              </a:rPr>
              <a:t> 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200" dirty="0">
                <a:ea typeface="Arial"/>
                <a:sym typeface="Arial"/>
              </a:rPr>
              <a:t>Twitter – </a:t>
            </a:r>
            <a:r>
              <a:rPr lang="en-US" sz="1200" dirty="0">
                <a:ea typeface="Arial"/>
                <a:sym typeface="Arial"/>
                <a:hlinkClick r:id="rId7"/>
              </a:rPr>
              <a:t>www.Twitter.com/AutoUpkeep</a:t>
            </a:r>
            <a:r>
              <a:rPr lang="en-US" sz="1200" dirty="0">
                <a:ea typeface="Arial"/>
                <a:sym typeface="Arial"/>
              </a:rPr>
              <a:t> 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200" dirty="0">
                <a:ea typeface="Arial"/>
                <a:sym typeface="Arial"/>
              </a:rPr>
              <a:t>Videos – </a:t>
            </a:r>
            <a:r>
              <a:rPr lang="en-US" sz="1200" dirty="0">
                <a:ea typeface="Arial"/>
                <a:sym typeface="Arial"/>
                <a:hlinkClick r:id="rId8"/>
              </a:rPr>
              <a:t>www.Video.AutoUpkeep.com</a:t>
            </a:r>
            <a:r>
              <a:rPr lang="en-US" sz="1200" dirty="0">
                <a:ea typeface="Arial"/>
                <a:sym typeface="Arial"/>
              </a:rPr>
              <a:t> 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200" dirty="0">
                <a:ea typeface="Arial"/>
                <a:sym typeface="Arial"/>
              </a:rPr>
              <a:t>YouTube – </a:t>
            </a:r>
            <a:r>
              <a:rPr lang="en-US" sz="1200" dirty="0">
                <a:ea typeface="Arial"/>
                <a:sym typeface="Arial"/>
                <a:hlinkClick r:id="rId9"/>
              </a:rPr>
              <a:t>www.YouTube.com/AutoUpkeep</a:t>
            </a:r>
            <a:r>
              <a:rPr lang="en-US" sz="1200" dirty="0">
                <a:ea typeface="Arial"/>
                <a:sym typeface="Arial"/>
              </a:rPr>
              <a:t> 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200" dirty="0">
                <a:ea typeface="Arial"/>
                <a:sym typeface="Arial"/>
              </a:rPr>
              <a:t>Facebook – </a:t>
            </a:r>
            <a:r>
              <a:rPr lang="en-US" sz="1200" dirty="0">
                <a:ea typeface="Arial"/>
                <a:sym typeface="Arial"/>
                <a:hlinkClick r:id="rId10"/>
              </a:rPr>
              <a:t>www.Facebook.com/AutoUpkeep</a:t>
            </a:r>
            <a:r>
              <a:rPr lang="en-US" sz="1200" dirty="0">
                <a:ea typeface="Arial"/>
                <a:sym typeface="Arial"/>
              </a:rPr>
              <a:t> </a:t>
            </a:r>
          </a:p>
        </p:txBody>
      </p:sp>
      <p:pic>
        <p:nvPicPr>
          <p:cNvPr id="63491" name="Picture 4" descr="4th-Car-and-Blue-Gradien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6963"/>
            <a:ext cx="91440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842375" y="5888038"/>
            <a:ext cx="301625" cy="288925"/>
          </a:xfrm>
        </p:spPr>
        <p:txBody>
          <a:bodyPr/>
          <a:lstStyle/>
          <a:p>
            <a:pPr>
              <a:defRPr/>
            </a:pPr>
            <a:fld id="{8774B836-05DC-2149-900A-BB9CB68348F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20661" y="1417638"/>
            <a:ext cx="1135539" cy="14811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2525" y="1417638"/>
            <a:ext cx="2779849" cy="1200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Get your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FREE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review copy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aseline="0" dirty="0">
                <a:latin typeface="Arial"/>
                <a:ea typeface="Arial"/>
                <a:cs typeface="Arial"/>
                <a:sym typeface="Arial"/>
              </a:rPr>
              <a:t>today!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5275126" y="1879600"/>
            <a:ext cx="673100" cy="317500"/>
          </a:xfrm>
          <a:prstGeom prst="leftArrow">
            <a:avLst/>
          </a:prstGeom>
          <a:solidFill>
            <a:srgbClr val="0000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Essential Questions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>
                <a:latin typeface="Arial" charset="0"/>
              </a:rPr>
              <a:t>Essential Questions</a:t>
            </a:r>
          </a:p>
        </p:txBody>
      </p:sp>
      <p:sp>
        <p:nvSpPr>
          <p:cNvPr id="6146" name="What generational differences exist in learning?…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Char char="»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Char char="»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Char char="»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Char char="»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800" dirty="0">
                <a:latin typeface="Arial"/>
              </a:rPr>
              <a:t>What is an Action on Google?</a:t>
            </a:r>
            <a:r>
              <a:rPr lang="en-US" sz="2800" dirty="0"/>
              <a:t> </a:t>
            </a:r>
          </a:p>
          <a:p>
            <a:pPr eaLnBrk="1" hangingPunct="1">
              <a:buFontTx/>
              <a:buChar char="•"/>
            </a:pPr>
            <a:r>
              <a:rPr lang="en-US" sz="2800" dirty="0"/>
              <a:t>How can Actions on Google be used in the Automotive Classroom?</a:t>
            </a:r>
          </a:p>
          <a:p>
            <a:pPr eaLnBrk="1" hangingPunct="1">
              <a:buFontTx/>
              <a:buChar char="•"/>
            </a:pPr>
            <a:r>
              <a:rPr lang="en-US" sz="2800" dirty="0"/>
              <a:t>Who can access Actions on Google?</a:t>
            </a:r>
          </a:p>
          <a:p>
            <a:pPr eaLnBrk="1" hangingPunct="1">
              <a:buFontTx/>
              <a:buChar char="•"/>
            </a:pPr>
            <a:r>
              <a:rPr lang="en-US" sz="2800" dirty="0"/>
              <a:t>How do you create Actions on Google?</a:t>
            </a:r>
          </a:p>
          <a:p>
            <a:pPr eaLnBrk="1" hangingPunct="1">
              <a:buFontTx/>
              <a:buChar char="•"/>
            </a:pPr>
            <a:r>
              <a:rPr lang="en-US" sz="2800" dirty="0"/>
              <a:t>How do you develop Actions on Google without coding?</a:t>
            </a:r>
          </a:p>
        </p:txBody>
      </p:sp>
      <p:pic>
        <p:nvPicPr>
          <p:cNvPr id="6147" name="Picture 4" descr="4th-Car-and-Blue-Gradi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6963"/>
            <a:ext cx="91440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842375" y="5888038"/>
            <a:ext cx="301625" cy="288925"/>
          </a:xfrm>
        </p:spPr>
        <p:txBody>
          <a:bodyPr/>
          <a:lstStyle/>
          <a:p>
            <a:pPr>
              <a:defRPr/>
            </a:pPr>
            <a:fld id="{8774B836-05DC-2149-900A-BB9CB68348F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Integrating Phones and Tablets for Gen Zers in Auto Tech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defTabSz="766763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1pPr>
            <a:lvl2pPr defTabSz="766763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defTabSz="766763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defTabSz="766763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defTabSz="766763"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457200" defTabSz="7667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914400" defTabSz="7667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1371600" defTabSz="7667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1828800" defTabSz="7667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eaLnBrk="1" hangingPunct="1"/>
            <a:r>
              <a:rPr lang="en-US" sz="3600" dirty="0">
                <a:latin typeface="Arial"/>
              </a:rPr>
              <a:t>Actions on Google</a:t>
            </a:r>
            <a:endParaRPr lang="en-US" dirty="0"/>
          </a:p>
        </p:txBody>
      </p:sp>
      <p:sp>
        <p:nvSpPr>
          <p:cNvPr id="13314" name="QR Codes…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Char char="»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Char char="»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Char char="»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Char char="»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0" indent="0" eaLnBrk="1" hangingPunct="1">
              <a:buNone/>
            </a:pPr>
            <a:r>
              <a:rPr lang="en-US" sz="2800" dirty="0"/>
              <a:t>This presentation will focus on four areas:</a:t>
            </a:r>
          </a:p>
          <a:p>
            <a:pPr eaLnBrk="1" hangingPunct="1">
              <a:buFontTx/>
              <a:buChar char="•"/>
            </a:pPr>
            <a:r>
              <a:rPr lang="en-US" sz="2800" dirty="0">
                <a:latin typeface="Arial"/>
              </a:rPr>
              <a:t>Defining Actions on Google</a:t>
            </a:r>
          </a:p>
          <a:p>
            <a:pPr eaLnBrk="1" hangingPunct="1">
              <a:buFontTx/>
              <a:buChar char="•"/>
            </a:pPr>
            <a:r>
              <a:rPr lang="en-US" sz="2800" dirty="0">
                <a:latin typeface="Arial"/>
              </a:rPr>
              <a:t>Identifying Existing Actions on Google</a:t>
            </a:r>
          </a:p>
          <a:p>
            <a:pPr eaLnBrk="1" hangingPunct="1">
              <a:buFontTx/>
              <a:buChar char="•"/>
            </a:pPr>
            <a:r>
              <a:rPr lang="en-US" sz="2800" dirty="0">
                <a:latin typeface="Arial"/>
              </a:rPr>
              <a:t>Collaborating to Develop Actions on Google</a:t>
            </a:r>
          </a:p>
          <a:p>
            <a:pPr eaLnBrk="1" hangingPunct="1">
              <a:buFontTx/>
              <a:buChar char="•"/>
            </a:pPr>
            <a:r>
              <a:rPr lang="en-US" sz="2800" dirty="0">
                <a:latin typeface="Arial"/>
              </a:rPr>
              <a:t>Accessing and Testing Out Actions on Google</a:t>
            </a:r>
          </a:p>
          <a:p>
            <a:pPr eaLnBrk="1" hangingPunct="1">
              <a:buFontTx/>
              <a:buChar char="•"/>
            </a:pPr>
            <a:endParaRPr lang="en-US" sz="2800" dirty="0"/>
          </a:p>
        </p:txBody>
      </p:sp>
      <p:pic>
        <p:nvPicPr>
          <p:cNvPr id="13315" name="Picture 4" descr="4th-Car-and-Blue-Gradi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6963"/>
            <a:ext cx="91440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842375" y="5888038"/>
            <a:ext cx="301625" cy="288925"/>
          </a:xfrm>
        </p:spPr>
        <p:txBody>
          <a:bodyPr/>
          <a:lstStyle/>
          <a:p>
            <a:pPr>
              <a:defRPr/>
            </a:pPr>
            <a:fld id="{8774B836-05DC-2149-900A-BB9CB68348F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eneration Timeline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Arial" charset="0"/>
              </a:rPr>
              <a:t>What is a Google Action?</a:t>
            </a:r>
          </a:p>
        </p:txBody>
      </p:sp>
      <p:sp>
        <p:nvSpPr>
          <p:cNvPr id="32" name="With your colleague next to you, take a couple of minutes to identify 5 ways that students from Gen Z learn differently than other students you have had in the past? Rank these items 1 to 5 with 1 being the most important difference.…"/>
          <p:cNvSpPr txBox="1">
            <a:spLocks noGrp="1"/>
          </p:cNvSpPr>
          <p:nvPr>
            <p:ph type="body" sz="half" idx="4294967295"/>
          </p:nvPr>
        </p:nvSpPr>
        <p:spPr>
          <a:xfrm>
            <a:off x="4420645" y="4813113"/>
            <a:ext cx="4189099" cy="488265"/>
          </a:xfrm>
        </p:spPr>
        <p:txBody>
          <a:bodyPr>
            <a:normAutofit fontScale="77500" lnSpcReduction="20000"/>
          </a:bodyPr>
          <a:lstStyle/>
          <a:p>
            <a:pPr marL="0" indent="0" defTabSz="896111" eaLnBrk="1" fontAlgn="auto" hangingPunct="1">
              <a:spcBef>
                <a:spcPts val="500"/>
              </a:spcBef>
              <a:spcAft>
                <a:spcPts val="0"/>
              </a:spcAft>
              <a:buNone/>
              <a:defRPr sz="2352"/>
            </a:pPr>
            <a:r>
              <a:rPr lang="en-US" sz="2200" dirty="0"/>
              <a:t>YouTube Video – Watch from 0:00 to 1:16  </a:t>
            </a:r>
            <a:r>
              <a:rPr lang="en-US" sz="800" dirty="0">
                <a:hlinkClick r:id="rId2"/>
              </a:rPr>
              <a:t>https://www.youtube.com/watch?v=MSUPVbbhIGA</a:t>
            </a:r>
            <a:r>
              <a:rPr lang="en-US" sz="800" dirty="0"/>
              <a:t> </a:t>
            </a:r>
            <a:endParaRPr lang="en-US" dirty="0"/>
          </a:p>
        </p:txBody>
      </p:sp>
      <p:pic>
        <p:nvPicPr>
          <p:cNvPr id="7172" name="Picture 4" descr="4th-Car-and-Blue-Gradi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6963"/>
            <a:ext cx="91440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855075" y="5888038"/>
            <a:ext cx="301625" cy="288925"/>
          </a:xfrm>
        </p:spPr>
        <p:txBody>
          <a:bodyPr/>
          <a:lstStyle/>
          <a:p>
            <a:pPr>
              <a:defRPr/>
            </a:pPr>
            <a:fld id="{8774B836-05DC-2149-900A-BB9CB68348F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echnological behavior has radically evolved over the generations.…">
            <a:extLst>
              <a:ext uri="{FF2B5EF4-FFF2-40B4-BE49-F238E27FC236}">
                <a16:creationId xmlns:a16="http://schemas.microsoft.com/office/drawing/2014/main" id="{D9960AA3-AE65-944C-A85B-07E6AF032492}"/>
              </a:ext>
            </a:extLst>
          </p:cNvPr>
          <p:cNvSpPr txBox="1">
            <a:spLocks/>
          </p:cNvSpPr>
          <p:nvPr/>
        </p:nvSpPr>
        <p:spPr bwMode="auto">
          <a:xfrm>
            <a:off x="385281" y="1506537"/>
            <a:ext cx="3559995" cy="389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/>
                <a:sym typeface="Arial" charset="0"/>
              </a:defRPr>
            </a:lvl1pPr>
            <a:lvl2pPr marL="742950" indent="-28575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–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–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»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800" dirty="0"/>
              <a:t>“Actions let users get things done through a conversational interface...” </a:t>
            </a:r>
            <a:endParaRPr lang="en-US" sz="800" kern="0" dirty="0">
              <a:cs typeface="Arial" charset="0"/>
            </a:endParaRPr>
          </a:p>
        </p:txBody>
      </p:sp>
      <p:sp>
        <p:nvSpPr>
          <p:cNvPr id="4" name="With your colleague next to you, take a couple of minutes to identify 5 ways that students from Gen Z learn differently than other students you have had in the past? Rank these items 1 to 5 with 1 being the most important difference.…">
            <a:extLst>
              <a:ext uri="{FF2B5EF4-FFF2-40B4-BE49-F238E27FC236}">
                <a16:creationId xmlns:a16="http://schemas.microsoft.com/office/drawing/2014/main" id="{D419387C-2FB3-4BA4-9D4B-B9751F46E26F}"/>
              </a:ext>
            </a:extLst>
          </p:cNvPr>
          <p:cNvSpPr txBox="1">
            <a:spLocks/>
          </p:cNvSpPr>
          <p:nvPr/>
        </p:nvSpPr>
        <p:spPr bwMode="auto">
          <a:xfrm>
            <a:off x="732047" y="5526035"/>
            <a:ext cx="2859438" cy="29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»"/>
              <a:defRPr sz="320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1pPr>
            <a:lvl2pPr marL="782638" indent="-325438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–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marL="1219200" indent="-3048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marL="1736725" indent="-365125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–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marL="2235200" indent="-4064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»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defTabSz="896111" eaLnBrk="1" fontAlgn="auto" hangingPunct="1">
              <a:buNone/>
              <a:defRPr sz="2352"/>
            </a:pPr>
            <a:r>
              <a:rPr lang="en-US" sz="800" kern="0" dirty="0"/>
              <a:t>Source: </a:t>
            </a:r>
            <a:r>
              <a:rPr lang="en-US" sz="800" kern="0" dirty="0">
                <a:hlinkClick r:id="rId4"/>
              </a:rPr>
              <a:t>https://developers.google.com/actions/sdk/</a:t>
            </a:r>
            <a:r>
              <a:rPr lang="en-US" sz="800" kern="0" dirty="0"/>
              <a:t>  </a:t>
            </a:r>
            <a:endParaRPr lang="en-US" dirty="0"/>
          </a:p>
          <a:p>
            <a:pPr marL="0" indent="0" defTabSz="896111" eaLnBrk="1" fontAlgn="auto" hangingPunct="1">
              <a:spcBef>
                <a:spcPts val="500"/>
              </a:spcBef>
              <a:spcAft>
                <a:spcPts val="0"/>
              </a:spcAft>
              <a:buFontTx/>
              <a:buNone/>
              <a:defRPr sz="2352"/>
            </a:pPr>
            <a:endParaRPr lang="en-US" sz="800" kern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D58CAA-0EFC-7E48-ABE8-71787989FF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248" y="1990422"/>
            <a:ext cx="4612552" cy="253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48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eneration Timeline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Use in the Classroom</a:t>
            </a:r>
            <a:endParaRPr lang="en-US" sz="3600" dirty="0">
              <a:latin typeface="Arial" charset="0"/>
            </a:endParaRPr>
          </a:p>
        </p:txBody>
      </p:sp>
      <p:pic>
        <p:nvPicPr>
          <p:cNvPr id="7172" name="Picture 4" descr="4th-Car-and-Blue-Gradi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6963"/>
            <a:ext cx="91440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855075" y="5888038"/>
            <a:ext cx="301625" cy="288925"/>
          </a:xfrm>
        </p:spPr>
        <p:txBody>
          <a:bodyPr/>
          <a:lstStyle/>
          <a:p>
            <a:pPr>
              <a:defRPr/>
            </a:pPr>
            <a:fld id="{8774B836-05DC-2149-900A-BB9CB68348F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echnological behavior has radically evolved over the generations.…">
            <a:extLst>
              <a:ext uri="{FF2B5EF4-FFF2-40B4-BE49-F238E27FC236}">
                <a16:creationId xmlns:a16="http://schemas.microsoft.com/office/drawing/2014/main" id="{D9960AA3-AE65-944C-A85B-07E6AF032492}"/>
              </a:ext>
            </a:extLst>
          </p:cNvPr>
          <p:cNvSpPr txBox="1">
            <a:spLocks/>
          </p:cNvSpPr>
          <p:nvPr/>
        </p:nvSpPr>
        <p:spPr bwMode="auto">
          <a:xfrm>
            <a:off x="457200" y="1506537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/>
                <a:sym typeface="Arial" charset="0"/>
              </a:defRPr>
            </a:lvl1pPr>
            <a:lvl2pPr marL="742950" indent="-28575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–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–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»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Font typeface="Arial"/>
              <a:buChar char="•"/>
            </a:pPr>
            <a:r>
              <a:rPr lang="en-US" sz="2800" kern="0" dirty="0">
                <a:latin typeface="Arial"/>
              </a:rPr>
              <a:t>Please see my other presentation titled “The Connected Classroom” if you have questions about:</a:t>
            </a:r>
          </a:p>
          <a:p>
            <a:pPr lvl="1" eaLnBrk="1" hangingPunct="1">
              <a:buFont typeface="Arial"/>
              <a:buChar char="•"/>
            </a:pPr>
            <a:r>
              <a:rPr lang="en-US" sz="2800" kern="0" dirty="0">
                <a:latin typeface="Arial"/>
              </a:rPr>
              <a:t>Whether Google Actions are a Useful Tool or Privacy Problem</a:t>
            </a:r>
          </a:p>
          <a:p>
            <a:pPr lvl="1" eaLnBrk="1" hangingPunct="1">
              <a:buFont typeface="Arial"/>
              <a:buChar char="•"/>
            </a:pPr>
            <a:r>
              <a:rPr lang="en-US" sz="2800" kern="0" dirty="0">
                <a:latin typeface="Arial"/>
                <a:cs typeface="Arial" charset="0"/>
              </a:rPr>
              <a:t>Past </a:t>
            </a:r>
            <a:r>
              <a:rPr lang="en-US" sz="2800" kern="0" dirty="0">
                <a:latin typeface="Arial"/>
              </a:rPr>
              <a:t>Issues Regarding Privacy</a:t>
            </a:r>
          </a:p>
          <a:p>
            <a:pPr lvl="1" eaLnBrk="1" hangingPunct="1">
              <a:buFont typeface="Arial"/>
              <a:buChar char="•"/>
            </a:pPr>
            <a:r>
              <a:rPr lang="en-US" sz="2800" kern="0" dirty="0">
                <a:latin typeface="Arial"/>
                <a:cs typeface="Arial" charset="0"/>
              </a:rPr>
              <a:t>The Family Rights and Privacy Act (FERPA)</a:t>
            </a:r>
          </a:p>
          <a:p>
            <a:pPr lvl="1" eaLnBrk="1" hangingPunct="1">
              <a:buFont typeface="Arial"/>
              <a:buChar char="•"/>
            </a:pPr>
            <a:r>
              <a:rPr lang="en-US" sz="2800" kern="0" dirty="0">
                <a:latin typeface="Arial"/>
              </a:rPr>
              <a:t>Children’s Online Privacy and Protection Act (COPPA)</a:t>
            </a:r>
          </a:p>
          <a:p>
            <a:pPr marL="457200" lvl="1" indent="0" eaLnBrk="1" hangingPunct="1">
              <a:buNone/>
            </a:pPr>
            <a:endParaRPr lang="en-US" sz="2800" kern="0" dirty="0">
              <a:cs typeface="Arial" charset="0"/>
            </a:endParaRPr>
          </a:p>
          <a:p>
            <a:pPr eaLnBrk="1" hangingPunct="1">
              <a:buFont typeface="Arial"/>
              <a:buChar char="•"/>
            </a:pPr>
            <a:endParaRPr lang="en-US" sz="2800" kern="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18120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eneration Timeline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What is the Google Assistant Directory?</a:t>
            </a:r>
            <a:endParaRPr lang="en-US" dirty="0"/>
          </a:p>
        </p:txBody>
      </p:sp>
      <p:pic>
        <p:nvPicPr>
          <p:cNvPr id="7172" name="Picture 4" descr="4th-Car-and-Blue-Gradi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6963"/>
            <a:ext cx="91440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855075" y="5888038"/>
            <a:ext cx="301625" cy="288925"/>
          </a:xfrm>
        </p:spPr>
        <p:txBody>
          <a:bodyPr/>
          <a:lstStyle/>
          <a:p>
            <a:pPr>
              <a:defRPr/>
            </a:pPr>
            <a:fld id="{8774B836-05DC-2149-900A-BB9CB68348F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echnological behavior has radically evolved over the generations.…">
            <a:extLst>
              <a:ext uri="{FF2B5EF4-FFF2-40B4-BE49-F238E27FC236}">
                <a16:creationId xmlns:a16="http://schemas.microsoft.com/office/drawing/2014/main" id="{D9960AA3-AE65-944C-A85B-07E6AF032492}"/>
              </a:ext>
            </a:extLst>
          </p:cNvPr>
          <p:cNvSpPr txBox="1">
            <a:spLocks/>
          </p:cNvSpPr>
          <p:nvPr/>
        </p:nvSpPr>
        <p:spPr bwMode="auto">
          <a:xfrm>
            <a:off x="480447" y="126631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/>
                <a:sym typeface="Arial" charset="0"/>
              </a:defRPr>
            </a:lvl1pPr>
            <a:lvl2pPr marL="742950" indent="-28575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–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–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»"/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marR="0" indent="-2286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Font typeface="Arial"/>
              <a:buChar char="•"/>
            </a:pPr>
            <a:r>
              <a:rPr lang="en-US" sz="2800" kern="0" dirty="0">
                <a:latin typeface="Arial"/>
              </a:rPr>
              <a:t>The Google Assistant Directory has over 1 million actions to help users with:</a:t>
            </a:r>
          </a:p>
          <a:p>
            <a:pPr lvl="1" eaLnBrk="1" hangingPunct="1">
              <a:buFont typeface="Arial"/>
              <a:buChar char="•"/>
            </a:pPr>
            <a:r>
              <a:rPr lang="en-US" sz="2800" kern="0" dirty="0">
                <a:latin typeface="Arial"/>
              </a:rPr>
              <a:t>Tasks and To-Do Lists</a:t>
            </a:r>
          </a:p>
          <a:p>
            <a:pPr lvl="1" eaLnBrk="1" hangingPunct="1">
              <a:buFont typeface="Arial"/>
              <a:buChar char="•"/>
            </a:pPr>
            <a:r>
              <a:rPr lang="en-US" sz="2800" kern="0" dirty="0">
                <a:latin typeface="Arial"/>
              </a:rPr>
              <a:t>Communication</a:t>
            </a:r>
          </a:p>
          <a:p>
            <a:pPr lvl="1" eaLnBrk="1" hangingPunct="1">
              <a:buFont typeface="Arial"/>
              <a:buChar char="•"/>
            </a:pPr>
            <a:r>
              <a:rPr lang="en-US" sz="2800" kern="0" dirty="0">
                <a:latin typeface="Arial"/>
              </a:rPr>
              <a:t>Local Information</a:t>
            </a:r>
          </a:p>
          <a:p>
            <a:pPr lvl="1" eaLnBrk="1" hangingPunct="1">
              <a:buFont typeface="Arial"/>
              <a:buChar char="•"/>
            </a:pPr>
            <a:r>
              <a:rPr lang="en-US" sz="2800" kern="0" dirty="0">
                <a:latin typeface="Arial"/>
              </a:rPr>
              <a:t>Quick Answers</a:t>
            </a:r>
          </a:p>
          <a:p>
            <a:pPr lvl="1" eaLnBrk="1" hangingPunct="1">
              <a:buFont typeface="Arial"/>
              <a:buChar char="•"/>
            </a:pPr>
            <a:r>
              <a:rPr lang="en-US" sz="2800" kern="0" dirty="0">
                <a:latin typeface="Arial"/>
              </a:rPr>
              <a:t>Music and News</a:t>
            </a:r>
          </a:p>
          <a:p>
            <a:pPr lvl="1" eaLnBrk="1" hangingPunct="1">
              <a:buFont typeface="Arial"/>
              <a:buChar char="•"/>
            </a:pPr>
            <a:r>
              <a:rPr lang="en-US" sz="2800" kern="0" dirty="0">
                <a:latin typeface="Arial"/>
              </a:rPr>
              <a:t>Games and More</a:t>
            </a:r>
          </a:p>
        </p:txBody>
      </p:sp>
      <p:sp>
        <p:nvSpPr>
          <p:cNvPr id="5" name="With your colleague next to you, take a couple of minutes to identify 5 ways that students from Gen Z learn differently than other students you have had in the past? Rank these items 1 to 5 with 1 being the most important difference.…">
            <a:extLst>
              <a:ext uri="{FF2B5EF4-FFF2-40B4-BE49-F238E27FC236}">
                <a16:creationId xmlns:a16="http://schemas.microsoft.com/office/drawing/2014/main" id="{0D921FAD-4A14-4182-AF68-35465031604A}"/>
              </a:ext>
            </a:extLst>
          </p:cNvPr>
          <p:cNvSpPr txBox="1">
            <a:spLocks/>
          </p:cNvSpPr>
          <p:nvPr/>
        </p:nvSpPr>
        <p:spPr bwMode="auto">
          <a:xfrm>
            <a:off x="3738931" y="5871755"/>
            <a:ext cx="3130658" cy="41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»"/>
              <a:defRPr sz="320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1pPr>
            <a:lvl2pPr marL="782638" indent="-325438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–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marL="1219200" indent="-3048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marL="1736725" indent="-365125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–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marL="2235200" indent="-4064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»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defTabSz="896111" eaLnBrk="1" fontAlgn="auto" hangingPunct="1">
              <a:buNone/>
              <a:defRPr sz="2352"/>
            </a:pPr>
            <a:r>
              <a:rPr lang="en-US" sz="800" kern="0" dirty="0">
                <a:hlinkClick r:id="rId3"/>
              </a:rPr>
              <a:t>https://assistant.google.com/explore</a:t>
            </a:r>
            <a:r>
              <a:rPr lang="en-US" sz="800" kern="0" dirty="0"/>
              <a:t> 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30F0D444-C2B0-EF44-838E-98A7FD99D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9533" y="2770996"/>
            <a:ext cx="3117267" cy="2082144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AB6E69A0-D2D9-CB4B-B160-71E572FB12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12" y="5296495"/>
            <a:ext cx="7825091" cy="54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0331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eneration Timeline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Where can you access the </a:t>
            </a:r>
            <a:br>
              <a:rPr lang="en-US" sz="3600" dirty="0"/>
            </a:br>
            <a:r>
              <a:rPr lang="en-US" sz="3600" dirty="0"/>
              <a:t>Google Assistant?</a:t>
            </a:r>
            <a:endParaRPr lang="en-US" dirty="0"/>
          </a:p>
        </p:txBody>
      </p:sp>
      <p:pic>
        <p:nvPicPr>
          <p:cNvPr id="7172" name="Picture 4" descr="4th-Car-and-Blue-Gradi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6963"/>
            <a:ext cx="91440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855075" y="5888038"/>
            <a:ext cx="301625" cy="288925"/>
          </a:xfrm>
        </p:spPr>
        <p:txBody>
          <a:bodyPr/>
          <a:lstStyle/>
          <a:p>
            <a:pPr>
              <a:defRPr/>
            </a:pPr>
            <a:fld id="{8774B836-05DC-2149-900A-BB9CB68348F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EB29E0-21FE-D043-9D8A-9AD23A561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31" y="1584193"/>
            <a:ext cx="7784538" cy="3882035"/>
          </a:xfrm>
          <a:prstGeom prst="rect">
            <a:avLst/>
          </a:prstGeom>
        </p:spPr>
      </p:pic>
      <p:sp>
        <p:nvSpPr>
          <p:cNvPr id="8" name="With your colleague next to you, take a couple of minutes to identify 5 ways that students from Gen Z learn differently than other students you have had in the past? Rank these items 1 to 5 with 1 being the most important difference.…">
            <a:extLst>
              <a:ext uri="{FF2B5EF4-FFF2-40B4-BE49-F238E27FC236}">
                <a16:creationId xmlns:a16="http://schemas.microsoft.com/office/drawing/2014/main" id="{77E8DAC9-7BD5-FC42-BF80-B3E49AF66DA1}"/>
              </a:ext>
            </a:extLst>
          </p:cNvPr>
          <p:cNvSpPr txBox="1">
            <a:spLocks/>
          </p:cNvSpPr>
          <p:nvPr/>
        </p:nvSpPr>
        <p:spPr bwMode="auto">
          <a:xfrm>
            <a:off x="3639252" y="5675653"/>
            <a:ext cx="1865496" cy="29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»"/>
              <a:defRPr sz="320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1pPr>
            <a:lvl2pPr marL="782638" indent="-325438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–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marL="1219200" indent="-3048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marL="1736725" indent="-365125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–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marL="2235200" indent="-4064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»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defTabSz="896111" eaLnBrk="1" fontAlgn="auto" hangingPunct="1">
              <a:buNone/>
              <a:defRPr sz="2352"/>
            </a:pPr>
            <a:r>
              <a:rPr lang="en-US" sz="800" kern="0" dirty="0"/>
              <a:t>Source: </a:t>
            </a:r>
            <a:r>
              <a:rPr lang="en-US" sz="800" kern="0" dirty="0">
                <a:hlinkClick r:id="rId4"/>
              </a:rPr>
              <a:t>https://assistant.google.com/</a:t>
            </a:r>
            <a:r>
              <a:rPr lang="en-US" sz="800" kern="0" dirty="0"/>
              <a:t>  </a:t>
            </a:r>
            <a:endParaRPr lang="en-US" dirty="0"/>
          </a:p>
          <a:p>
            <a:pPr marL="0" indent="0" defTabSz="896111" eaLnBrk="1" fontAlgn="auto" hangingPunct="1">
              <a:spcBef>
                <a:spcPts val="500"/>
              </a:spcBef>
              <a:spcAft>
                <a:spcPts val="0"/>
              </a:spcAft>
              <a:buFontTx/>
              <a:buNone/>
              <a:defRPr sz="2352"/>
            </a:pPr>
            <a:endParaRPr lang="en-US" sz="800" kern="0" dirty="0"/>
          </a:p>
        </p:txBody>
      </p:sp>
    </p:spTree>
    <p:extLst>
      <p:ext uri="{BB962C8B-B14F-4D97-AF65-F5344CB8AC3E}">
        <p14:creationId xmlns:p14="http://schemas.microsoft.com/office/powerpoint/2010/main" val="208168014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eneration Timeline"/>
          <p:cNvSpPr txBox="1">
            <a:spLocks noGrp="1"/>
          </p:cNvSpPr>
          <p:nvPr>
            <p:ph type="title" idx="4294967295"/>
          </p:nvPr>
        </p:nvSpPr>
        <p:spPr>
          <a:xfrm>
            <a:off x="457200" y="293269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Yes, the Google Assistant Works on Android and iPhones</a:t>
            </a:r>
            <a:endParaRPr lang="en-US" dirty="0"/>
          </a:p>
        </p:txBody>
      </p:sp>
      <p:pic>
        <p:nvPicPr>
          <p:cNvPr id="7172" name="Picture 4" descr="4th-Car-and-Blue-Gradi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6963"/>
            <a:ext cx="91440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855075" y="5888038"/>
            <a:ext cx="301625" cy="288925"/>
          </a:xfrm>
        </p:spPr>
        <p:txBody>
          <a:bodyPr/>
          <a:lstStyle/>
          <a:p>
            <a:pPr>
              <a:defRPr/>
            </a:pPr>
            <a:fld id="{8774B836-05DC-2149-900A-BB9CB68348F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030" name="Picture 6" descr="https://www.autoupkeep.com/wp-content/uploads/2018/10/Apple-App-Store-300x81.png">
            <a:extLst>
              <a:ext uri="{FF2B5EF4-FFF2-40B4-BE49-F238E27FC236}">
                <a16:creationId xmlns:a16="http://schemas.microsoft.com/office/drawing/2014/main" id="{39F730F8-3D2E-274E-B08A-5BCA68373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356"/>
            <a:ext cx="38100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autoupkeep.com/wp-content/uploads/2018/10/Android-App-on-Google-Play-300x92.png">
            <a:extLst>
              <a:ext uri="{FF2B5EF4-FFF2-40B4-BE49-F238E27FC236}">
                <a16:creationId xmlns:a16="http://schemas.microsoft.com/office/drawing/2014/main" id="{5FAB4E7D-8B7A-0C4C-8FAD-565CF3940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22416"/>
            <a:ext cx="3810000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03966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3721</TotalTime>
  <Words>944</Words>
  <Application>Microsoft Macintosh PowerPoint</Application>
  <PresentationFormat>On-screen Show (4:3)</PresentationFormat>
  <Paragraphs>144</Paragraphs>
  <Slides>26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ＭＳ Ｐゴシック</vt:lpstr>
      <vt:lpstr>Arial</vt:lpstr>
      <vt:lpstr>Helvetica Neue</vt:lpstr>
      <vt:lpstr>Default Design</vt:lpstr>
      <vt:lpstr>Creating a Google Action for the Automotive Classroom</vt:lpstr>
      <vt:lpstr>Download this Presentation </vt:lpstr>
      <vt:lpstr>Essential Questions</vt:lpstr>
      <vt:lpstr>Actions on Google</vt:lpstr>
      <vt:lpstr>What is a Google Action?</vt:lpstr>
      <vt:lpstr>Use in the Classroom</vt:lpstr>
      <vt:lpstr>What is the Google Assistant Directory?</vt:lpstr>
      <vt:lpstr>Where can you access the  Google Assistant?</vt:lpstr>
      <vt:lpstr>Yes, the Google Assistant Works on Android and iPhones</vt:lpstr>
      <vt:lpstr>Fill in a Google Sheet,  Create an Action</vt:lpstr>
      <vt:lpstr>Let’s Create an ASE Test  using the Trivia Template</vt:lpstr>
      <vt:lpstr>Step 1 – New Project</vt:lpstr>
      <vt:lpstr>Step 2 – Choose a Development Experience</vt:lpstr>
      <vt:lpstr>Step 3 – Choose a Template</vt:lpstr>
      <vt:lpstr>Step 4 – Create a Trivia Template</vt:lpstr>
      <vt:lpstr>Step 5 – Fill in Your Content</vt:lpstr>
      <vt:lpstr>Step 6 – Download the Trivia Template</vt:lpstr>
      <vt:lpstr>Step 7 – Make the Template Your Own</vt:lpstr>
      <vt:lpstr>Step 8 – Add 3rd Incorrect Answer Column</vt:lpstr>
      <vt:lpstr>Step 10 – Format Like ASE Tests</vt:lpstr>
      <vt:lpstr>Test Limitations Using  the Trivia Template</vt:lpstr>
      <vt:lpstr>Test Limitations Using  the Trivia Template</vt:lpstr>
      <vt:lpstr>Review - Creating an Action on Google</vt:lpstr>
      <vt:lpstr>To Get Free eBook Access</vt:lpstr>
      <vt:lpstr>Questions?</vt:lpstr>
      <vt:lpstr>Contact Information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Google Action</dc:title>
  <cp:lastModifiedBy>Michael Gray</cp:lastModifiedBy>
  <cp:revision>1495</cp:revision>
  <cp:lastPrinted>2018-02-01T21:26:02Z</cp:lastPrinted>
  <dcterms:modified xsi:type="dcterms:W3CDTF">2019-07-14T00:57:16Z</dcterms:modified>
</cp:coreProperties>
</file>