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267" r:id="rId3"/>
    <p:sldId id="257" r:id="rId4"/>
    <p:sldId id="264" r:id="rId5"/>
    <p:sldId id="348" r:id="rId6"/>
    <p:sldId id="347" r:id="rId7"/>
    <p:sldId id="353" r:id="rId8"/>
    <p:sldId id="369" r:id="rId9"/>
    <p:sldId id="352" r:id="rId10"/>
    <p:sldId id="354" r:id="rId11"/>
    <p:sldId id="364" r:id="rId12"/>
    <p:sldId id="370" r:id="rId13"/>
    <p:sldId id="349" r:id="rId14"/>
    <p:sldId id="351" r:id="rId15"/>
    <p:sldId id="356" r:id="rId16"/>
    <p:sldId id="361" r:id="rId17"/>
    <p:sldId id="363" r:id="rId18"/>
    <p:sldId id="371" r:id="rId19"/>
    <p:sldId id="355" r:id="rId20"/>
    <p:sldId id="358" r:id="rId21"/>
    <p:sldId id="357" r:id="rId22"/>
    <p:sldId id="359" r:id="rId23"/>
    <p:sldId id="360" r:id="rId24"/>
    <p:sldId id="350" r:id="rId25"/>
    <p:sldId id="368" r:id="rId26"/>
    <p:sldId id="372" r:id="rId27"/>
    <p:sldId id="261" r:id="rId28"/>
    <p:sldId id="367" r:id="rId29"/>
    <p:sldId id="265" r:id="rId30"/>
    <p:sldId id="365" r:id="rId31"/>
    <p:sldId id="266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66" r:id="rId41"/>
    <p:sldId id="275" r:id="rId42"/>
    <p:sldId id="277" r:id="rId43"/>
    <p:sldId id="278" r:id="rId44"/>
    <p:sldId id="323" r:id="rId45"/>
    <p:sldId id="325" r:id="rId46"/>
    <p:sldId id="279" r:id="rId47"/>
    <p:sldId id="327" r:id="rId48"/>
    <p:sldId id="328" r:id="rId49"/>
    <p:sldId id="281" r:id="rId50"/>
    <p:sldId id="329" r:id="rId51"/>
    <p:sldId id="330" r:id="rId52"/>
    <p:sldId id="313" r:id="rId53"/>
    <p:sldId id="285" r:id="rId54"/>
    <p:sldId id="288" r:id="rId55"/>
    <p:sldId id="289" r:id="rId56"/>
    <p:sldId id="302" r:id="rId57"/>
    <p:sldId id="290" r:id="rId58"/>
    <p:sldId id="338" r:id="rId59"/>
    <p:sldId id="291" r:id="rId60"/>
    <p:sldId id="339" r:id="rId61"/>
    <p:sldId id="292" r:id="rId62"/>
    <p:sldId id="340" r:id="rId63"/>
    <p:sldId id="293" r:id="rId64"/>
    <p:sldId id="341" r:id="rId65"/>
    <p:sldId id="294" r:id="rId66"/>
    <p:sldId id="342" r:id="rId67"/>
    <p:sldId id="295" r:id="rId68"/>
    <p:sldId id="343" r:id="rId69"/>
    <p:sldId id="307" r:id="rId70"/>
    <p:sldId id="344" r:id="rId71"/>
    <p:sldId id="309" r:id="rId72"/>
    <p:sldId id="345" r:id="rId73"/>
    <p:sldId id="346" r:id="rId74"/>
    <p:sldId id="296" r:id="rId75"/>
    <p:sldId id="297" r:id="rId76"/>
    <p:sldId id="298" r:id="rId77"/>
    <p:sldId id="300" r:id="rId78"/>
    <p:sldId id="301" r:id="rId79"/>
    <p:sldId id="299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74" autoAdjust="0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-56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1066800" y="8597900"/>
            <a:ext cx="47117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2000" dirty="0"/>
              <a:t>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81800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7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Shape 18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j-lt"/>
        <a:ea typeface="ＭＳ Ｐゴシック" charset="0"/>
        <a:cs typeface="+mj-cs"/>
        <a:sym typeface="Helvetica Neue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j-lt"/>
        <a:ea typeface="+mj-ea"/>
        <a:cs typeface="+mj-cs"/>
        <a:sym typeface="Helvetica Neue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j-lt"/>
        <a:ea typeface="+mj-ea"/>
        <a:cs typeface="+mj-cs"/>
        <a:sym typeface="Helvetica Neue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j-lt"/>
        <a:ea typeface="+mj-ea"/>
        <a:cs typeface="+mj-cs"/>
        <a:sym typeface="Helvetica Neue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j-lt"/>
        <a:ea typeface="+mj-ea"/>
        <a:cs typeface="+mj-cs"/>
        <a:sym typeface="Helvetica Neue" charset="0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0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6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B836-05DC-2149-900A-BB9CB683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42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5CCD-D60D-0548-AE0B-0A8500D21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6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/>
          <p:cNvSpPr txBox="1">
            <a:spLocks noGrp="1"/>
          </p:cNvSpPr>
          <p:nvPr>
            <p:ph type="title"/>
          </p:nvPr>
        </p:nvSpPr>
        <p:spPr bwMode="auto"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Title Text</a:t>
            </a:r>
          </a:p>
        </p:txBody>
      </p:sp>
      <p:sp>
        <p:nvSpPr>
          <p:cNvPr id="1027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Body Level One</a:t>
            </a:r>
          </a:p>
          <a:p>
            <a:pPr lvl="1"/>
            <a:r>
              <a:rPr lang="en-US">
                <a:sym typeface="Arial" charset="0"/>
              </a:rPr>
              <a:t>Body Level Two</a:t>
            </a:r>
          </a:p>
          <a:p>
            <a:pPr lvl="2"/>
            <a:r>
              <a:rPr lang="en-US">
                <a:sym typeface="Arial" charset="0"/>
              </a:rPr>
              <a:t>Body Level Three</a:t>
            </a:r>
          </a:p>
          <a:p>
            <a:pPr lvl="3"/>
            <a:r>
              <a:rPr lang="en-US">
                <a:sym typeface="Arial" charset="0"/>
              </a:rPr>
              <a:t>Body Level Four</a:t>
            </a:r>
          </a:p>
          <a:p>
            <a:pPr lvl="4"/>
            <a:r>
              <a:rPr lang="en-US">
                <a:sym typeface="Arial" charset="0"/>
              </a:rPr>
              <a:t>Body Level Five</a:t>
            </a:r>
          </a:p>
        </p:txBody>
      </p:sp>
      <p:sp>
        <p:nvSpPr>
          <p:cNvPr id="49156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85175" y="6245225"/>
            <a:ext cx="301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45719" tIns="45720" rIns="45719" bIns="45720" numCol="1" anchor="t" anchorCtr="0" compatLnSpc="1">
            <a:prstTxWarp prst="textNoShape">
              <a:avLst/>
            </a:prstTxWarp>
            <a:spAutoFit/>
          </a:bodyPr>
          <a:lstStyle>
            <a:lvl1pPr algn="r" defTabSz="457200" eaLnBrk="1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defTabSz="457200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2878CE1A-6C98-0840-A1EC-6FD1DEF31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Arial"/>
          <a:ea typeface="ＭＳ Ｐゴシック" charset="0"/>
          <a:cs typeface="Arial"/>
          <a:sym typeface="Arial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235200" indent="-4064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c.gov/news-events/press-releases/2017/10/ftc-provides-additional-guidance-coppa-voice-recording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ferpasherpa.org/bearden4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ime.com/5420044/google-home-hub-camera-smart-ide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sistant.google.com/explor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AOI1tZrgMI&amp;t=2s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sjpbu4y6F_M" TargetMode="External"/><Relationship Id="rId2" Type="http://schemas.openxmlformats.org/officeDocument/2006/relationships/video" Target="https://www.youtube.com/embed/4AOI1tZrgMI" TargetMode="External"/><Relationship Id="rId1" Type="http://schemas.openxmlformats.org/officeDocument/2006/relationships/video" Target="https://www.youtube.com/embed/sjpbu4y6F_M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utoUpkeep.com/presentation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rningstar.com/news/dow-jones/TDJNDN_2018111310791/amazon-says-it-has-over-10000-employees-working-on-alexa-echo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aoQBaly_WU" TargetMode="External"/><Relationship Id="rId6" Type="http://schemas.openxmlformats.org/officeDocument/2006/relationships/hyperlink" Target="https://www.evnewsdaily.com/" TargetMode="External"/><Relationship Id="rId5" Type="http://schemas.openxmlformats.org/officeDocument/2006/relationships/hyperlink" Target="https://www.youtube.com/channel/UCbDKi6oprHEakWYkQH0Ad2w/featured" TargetMode="Externa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qr-code-generato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-aHBBIJwnMI&amp;t=3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aHBBIJwnMI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fxpro.com" TargetMode="External"/><Relationship Id="rId2" Type="http://schemas.openxmlformats.org/officeDocument/2006/relationships/hyperlink" Target="mailto:info@bafxpro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daycoproducts.com/dayco-ap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ates.com/resources/mobile-apps/navigat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hd9zrW6DOk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hd9zrW6DOk" TargetMode="External"/><Relationship Id="rId6" Type="http://schemas.openxmlformats.org/officeDocument/2006/relationships/hyperlink" Target="https://www.sas.com/en_us/insights/articles/big-data/artificial-intelligence-machine-learning-deep-learning-and-beyond.html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IE6BmbHk2Q" TargetMode="External"/><Relationship Id="rId5" Type="http://schemas.openxmlformats.org/officeDocument/2006/relationships/hyperlink" Target="https://www.youtube.com/watch?v=JIE6BmbHk2Q" TargetMode="Externa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utoupkeep.com/app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c3EKM5YVT0" TargetMode="External"/><Relationship Id="rId5" Type="http://schemas.openxmlformats.org/officeDocument/2006/relationships/image" Target="../media/image77.jpeg"/><Relationship Id="rId4" Type="http://schemas.openxmlformats.org/officeDocument/2006/relationships/hyperlink" Target="https://www.youtube.com/watch?v=Ec3EKM5YVT0&amp;list=PLnDMnCUQ_YoAqGwD8YjFxu9onT64iF-3o&amp;index=12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www.youtube.com/user/USDOTNHTSA" TargetMode="External"/><Relationship Id="rId7" Type="http://schemas.openxmlformats.org/officeDocument/2006/relationships/image" Target="../media/image78.png"/><Relationship Id="rId2" Type="http://schemas.openxmlformats.org/officeDocument/2006/relationships/hyperlink" Target="https://www.youtube.com/channel/UCC_ryywrY-v79f_Q34A_bc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user/AAA" TargetMode="External"/><Relationship Id="rId10" Type="http://schemas.openxmlformats.org/officeDocument/2006/relationships/image" Target="../media/image81.png"/><Relationship Id="rId4" Type="http://schemas.openxmlformats.org/officeDocument/2006/relationships/hyperlink" Target="https://www.youtube.com/user/iihs" TargetMode="External"/><Relationship Id="rId9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bKNP_zAoc0" TargetMode="External"/><Relationship Id="rId5" Type="http://schemas.openxmlformats.org/officeDocument/2006/relationships/image" Target="../media/image82.jpeg"/><Relationship Id="rId4" Type="http://schemas.openxmlformats.org/officeDocument/2006/relationships/hyperlink" Target="https://www.youtube.com/watch?v=B93tfG4ZydY&amp;list=PL8F97D79EF8A27839&amp;index=3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www.youtube.com/user/ACDelcoOfficialPage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87.png"/><Relationship Id="rId2" Type="http://schemas.openxmlformats.org/officeDocument/2006/relationships/hyperlink" Target="https://www.youtube.com/user/DaycoProductsLL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ser/BoschAutomotive" TargetMode="External"/><Relationship Id="rId11" Type="http://schemas.openxmlformats.org/officeDocument/2006/relationships/image" Target="../media/image86.png"/><Relationship Id="rId5" Type="http://schemas.openxmlformats.org/officeDocument/2006/relationships/hyperlink" Target="https://www.youtube.com/user/BoschAutoParts" TargetMode="External"/><Relationship Id="rId10" Type="http://schemas.openxmlformats.org/officeDocument/2006/relationships/image" Target="../media/image85.png"/><Relationship Id="rId4" Type="http://schemas.openxmlformats.org/officeDocument/2006/relationships/hyperlink" Target="https://www.youtube.com/user/GatesAutoTraining" TargetMode="External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75bsgy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orbes.com/sites/bernardmarr/2018/07/25/how-is-ai-used-in-education-real-world-examples-of-today-and-a-peek-into-the-future/#19bff227586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cbo94qZsvM" TargetMode="External"/><Relationship Id="rId5" Type="http://schemas.openxmlformats.org/officeDocument/2006/relationships/image" Target="../media/image88.jpeg"/><Relationship Id="rId4" Type="http://schemas.openxmlformats.org/officeDocument/2006/relationships/hyperlink" Target="https://www.youtube.com/watch?v=ncbo94qZsvM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youtube.com/user/Ford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www.youtube.com/user/gmblog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user/PentastarVideo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www.youtube.com/user/ToyotaUSA" TargetMode="External"/><Relationship Id="rId9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hZBv-o4bl0" TargetMode="External"/><Relationship Id="rId5" Type="http://schemas.openxmlformats.org/officeDocument/2006/relationships/hyperlink" Target="https://www.youtube.com/watch?v=9hZBv-o4bl0&amp;t=51s" TargetMode="External"/><Relationship Id="rId4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www.youtube.com/user/AdvanceAutoParts" TargetMode="External"/><Relationship Id="rId7" Type="http://schemas.openxmlformats.org/officeDocument/2006/relationships/image" Target="../media/image94.png"/><Relationship Id="rId2" Type="http://schemas.openxmlformats.org/officeDocument/2006/relationships/hyperlink" Target="https://www.youtube.com/user/AutoZon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user/1aauto" TargetMode="External"/><Relationship Id="rId10" Type="http://schemas.openxmlformats.org/officeDocument/2006/relationships/image" Target="../media/image97.png"/><Relationship Id="rId4" Type="http://schemas.openxmlformats.org/officeDocument/2006/relationships/hyperlink" Target="https://www.youtube.com/user/OReillyAutoParts" TargetMode="External"/><Relationship Id="rId9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K8zol6QAj8" TargetMode="External"/><Relationship Id="rId5" Type="http://schemas.openxmlformats.org/officeDocument/2006/relationships/hyperlink" Target="https://www.youtube.com/watch?v=PK8zol6QAj8&amp;t=1s" TargetMode="Externa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hyperlink" Target="https://www.youtube.com/user/Motorweek" TargetMode="External"/><Relationship Id="rId7" Type="http://schemas.openxmlformats.org/officeDocument/2006/relationships/image" Target="../media/image99.png"/><Relationship Id="rId2" Type="http://schemas.openxmlformats.org/officeDocument/2006/relationships/hyperlink" Target="https://www.youtube.com/user/MotorAgeMagazin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user/MotorTrend" TargetMode="External"/><Relationship Id="rId10" Type="http://schemas.openxmlformats.org/officeDocument/2006/relationships/image" Target="../media/image102.png"/><Relationship Id="rId4" Type="http://schemas.openxmlformats.org/officeDocument/2006/relationships/hyperlink" Target="https://www.youtube.com/user/CARandDRIVER" TargetMode="External"/><Relationship Id="rId9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5GaBCPQ4Bc" TargetMode="External"/><Relationship Id="rId5" Type="http://schemas.openxmlformats.org/officeDocument/2006/relationships/hyperlink" Target="https://www.youtube.com/watch?v=j5GaBCPQ4Bc" TargetMode="External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youtube.com/user/EricTheCarGuy" TargetMode="External"/><Relationship Id="rId7" Type="http://schemas.openxmlformats.org/officeDocument/2006/relationships/image" Target="../media/image104.png"/><Relationship Id="rId2" Type="http://schemas.openxmlformats.org/officeDocument/2006/relationships/hyperlink" Target="https://www.youtube.com/user/EngineeringExplaine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user/scottykilmer" TargetMode="External"/><Relationship Id="rId10" Type="http://schemas.openxmlformats.org/officeDocument/2006/relationships/image" Target="../media/image107.png"/><Relationship Id="rId4" Type="http://schemas.openxmlformats.org/officeDocument/2006/relationships/hyperlink" Target="https://www.youtube.com/user/PaintballOO7" TargetMode="External"/><Relationship Id="rId9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k246sutET0" TargetMode="External"/><Relationship Id="rId5" Type="http://schemas.openxmlformats.org/officeDocument/2006/relationships/hyperlink" Target="https://www.youtube.com/watch?v=Jk246sutET0" TargetMode="External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ScannerDanner" TargetMode="External"/><Relationship Id="rId2" Type="http://schemas.openxmlformats.org/officeDocument/2006/relationships/hyperlink" Target="https://www.youtube.com/user/WeberAut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erpasherpa.org/bearden4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PhRPSdmdmk" TargetMode="External"/><Relationship Id="rId5" Type="http://schemas.openxmlformats.org/officeDocument/2006/relationships/hyperlink" Target="https://www.youtube.com/watch?v=APhRPSdmdmk&amp;t=2s" TargetMode="External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DDxuxELGQGlJuelZuw1sYA/featured" TargetMode="External"/><Relationship Id="rId2" Type="http://schemas.openxmlformats.org/officeDocument/2006/relationships/hyperlink" Target="https://www.youtube.com/channel/UCNGQ9Fb1AEi1kpcm9weip3A/feature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p4pidMVKok" TargetMode="External"/><Relationship Id="rId5" Type="http://schemas.openxmlformats.org/officeDocument/2006/relationships/hyperlink" Target="https://www.youtube.com/watch?v=7p4pidMVKok&amp;t=6s" TargetMode="External"/><Relationship Id="rId4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Video.AutoUpkeep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deo.autoupkeep.com/" TargetMode="External"/><Relationship Id="rId3" Type="http://schemas.openxmlformats.org/officeDocument/2006/relationships/hyperlink" Target="http://www.rollinghillspublishing.com/" TargetMode="External"/><Relationship Id="rId7" Type="http://schemas.openxmlformats.org/officeDocument/2006/relationships/hyperlink" Target="http://www.twitter.com/AutoUpkeep" TargetMode="External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nkedin.com/in/MichaelEGray" TargetMode="External"/><Relationship Id="rId11" Type="http://schemas.openxmlformats.org/officeDocument/2006/relationships/image" Target="../media/image4.png"/><Relationship Id="rId5" Type="http://schemas.openxmlformats.org/officeDocument/2006/relationships/hyperlink" Target="mailto:info@autoupkeep.com" TargetMode="External"/><Relationship Id="rId10" Type="http://schemas.openxmlformats.org/officeDocument/2006/relationships/hyperlink" Target="http://www.facebook.com/AutoUpkeep" TargetMode="External"/><Relationship Id="rId4" Type="http://schemas.openxmlformats.org/officeDocument/2006/relationships/hyperlink" Target="http://www.autoupkeep.com/" TargetMode="External"/><Relationship Id="rId9" Type="http://schemas.openxmlformats.org/officeDocument/2006/relationships/hyperlink" Target="http://www.youtube.com/AutoUpkee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19/01/29/689581417/apple-disables-group-facetime-after-security-flaw-let-callers-secretly-eavesdro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igitaltrends.com/home/hackers-listening-with-alexa/" TargetMode="External"/><Relationship Id="rId4" Type="http://schemas.openxmlformats.org/officeDocument/2006/relationships/hyperlink" Target="https://www.cnet.com/news/hacker-uses-nest-cam-to-convince-family-us-is-under-north-korean-missile-attack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video" Target="https://www.youtube.com/embed/nhlDkS8hvMU" TargetMode="External"/><Relationship Id="rId1" Type="http://schemas.openxmlformats.org/officeDocument/2006/relationships/video" Target="https://www.youtube.com/embed/0M7juYs8Yh4" TargetMode="External"/><Relationship Id="rId6" Type="http://schemas.openxmlformats.org/officeDocument/2006/relationships/hyperlink" Target="https://ferpasherpa.org/bearden4/" TargetMode="External"/><Relationship Id="rId5" Type="http://schemas.openxmlformats.org/officeDocument/2006/relationships/hyperlink" Target="https://studentprivacy.ed.gov/faq/faqs-photos-and-videos-under-ferpa" TargetMode="External"/><Relationship Id="rId10" Type="http://schemas.openxmlformats.org/officeDocument/2006/relationships/hyperlink" Target="https://www.youtube.com/watch?v=0M7juYs8Yh4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youtube.com/watch?v=nhlDkS8hvM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pps and YouTube for the Automotive Classroom"/>
          <p:cNvSpPr txBox="1">
            <a:spLocks noGrp="1"/>
          </p:cNvSpPr>
          <p:nvPr>
            <p:ph type="title" idx="4294967295"/>
          </p:nvPr>
        </p:nvSpPr>
        <p:spPr>
          <a:xfrm>
            <a:off x="725488" y="2540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Alexa! Hey Siri! Ok Google! The Connected Classroom</a:t>
            </a:r>
          </a:p>
        </p:txBody>
      </p:sp>
      <p:pic>
        <p:nvPicPr>
          <p:cNvPr id="5123" name="54ABA8E4-7495-4FE8-B57B-D9D6676C0A89-L0-001.png" descr="54ABA8E4-7495-4FE8-B57B-D9D6676C0A89-L0-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44" y="4121546"/>
            <a:ext cx="18716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4" name="4E957A01-9AAF-4E31-BCA3-1DCBEAC67387-L0-001.png" descr="4E957A01-9AAF-4E31-BCA3-1DCBEAC67387-L0-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92043"/>
            <a:ext cx="238918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5" name="C8B6F474-E518-4A75-8F88-DD2347BF8E34-L0-001.png" descr="C8B6F474-E518-4A75-8F88-DD2347BF8E34-L0-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47" y="4367609"/>
            <a:ext cx="3089328" cy="119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7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E3DED02-43DB-4997-A689-99743190E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8583" y="2249384"/>
            <a:ext cx="2743200" cy="1832290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5A67163-D98F-475A-9B11-F7D0DF26E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870" y="1721418"/>
            <a:ext cx="1991533" cy="1849834"/>
          </a:xfrm>
          <a:prstGeom prst="rect">
            <a:avLst/>
          </a:prstGeom>
        </p:spPr>
      </p:pic>
      <p:pic>
        <p:nvPicPr>
          <p:cNvPr id="9" name="Picture 9" descr="A picture containing light, outdoor, sitting, traffic&#10;&#10;Description generated with very high confidence">
            <a:extLst>
              <a:ext uri="{FF2B5EF4-FFF2-40B4-BE49-F238E27FC236}">
                <a16:creationId xmlns:a16="http://schemas.microsoft.com/office/drawing/2014/main" id="{E9897362-7AB3-43D7-9C6E-B3F948EF60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305" y="2302790"/>
            <a:ext cx="1524000" cy="1524000"/>
          </a:xfrm>
          <a:prstGeom prst="rect">
            <a:avLst/>
          </a:prstGeom>
        </p:spPr>
      </p:pic>
      <p:sp>
        <p:nvSpPr>
          <p:cNvPr id="11" name="Apps and YouTube for the Automotive Classroom">
            <a:extLst>
              <a:ext uri="{FF2B5EF4-FFF2-40B4-BE49-F238E27FC236}">
                <a16:creationId xmlns:a16="http://schemas.microsoft.com/office/drawing/2014/main" id="{B48C3629-3CEE-4060-AA48-C0AA2A6B3016}"/>
              </a:ext>
            </a:extLst>
          </p:cNvPr>
          <p:cNvSpPr txBox="1">
            <a:spLocks/>
          </p:cNvSpPr>
          <p:nvPr/>
        </p:nvSpPr>
        <p:spPr bwMode="auto">
          <a:xfrm>
            <a:off x="-2932" y="5538921"/>
            <a:ext cx="9143999" cy="69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en-US" sz="3600" kern="0" dirty="0"/>
              <a:t>Presented by Michael Gray</a:t>
            </a:r>
            <a:endParaRPr lang="en-US" sz="360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COPPA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18107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Children’s Online Privacy and Protection Act (COPPA)</a:t>
            </a:r>
            <a:endParaRPr lang="en-US" sz="2800" kern="0" dirty="0">
              <a:cs typeface="Arial" charset="0"/>
            </a:endParaRPr>
          </a:p>
          <a:p>
            <a:pPr lvl="1" eaLnBrk="1" hangingPunct="1">
              <a:buFont typeface="Wingdings"/>
              <a:buChar char="Ø"/>
            </a:pPr>
            <a:r>
              <a:rPr lang="en-US" sz="1600" kern="0" dirty="0">
                <a:latin typeface="Arial"/>
                <a:cs typeface="Arial"/>
              </a:rPr>
              <a:t>Under the age of 13, must have parental consent.</a:t>
            </a:r>
            <a:endParaRPr lang="en-US" sz="1600" kern="0" dirty="0"/>
          </a:p>
          <a:p>
            <a:pPr lvl="1" eaLnBrk="1" hangingPunct="1">
              <a:buFont typeface="Wingdings"/>
              <a:buChar char="Ø"/>
            </a:pPr>
            <a:r>
              <a:rPr lang="en-US" sz="1600" kern="0" dirty="0">
                <a:latin typeface="Arial"/>
                <a:cs typeface="Arial"/>
              </a:rPr>
              <a:t>"The Federal Trade Commission (FTC) has issued </a:t>
            </a:r>
            <a:r>
              <a:rPr lang="en-US" sz="1600" kern="0" dirty="0">
                <a:latin typeface="Arial"/>
                <a:cs typeface="Arial"/>
                <a:hlinkClick r:id="rId3"/>
              </a:rPr>
              <a:t>Guidance on COPPA and Voice Recordings</a:t>
            </a:r>
            <a:r>
              <a:rPr lang="en-US" sz="1600" kern="0" dirty="0">
                <a:latin typeface="Arial"/>
                <a:cs typeface="Arial"/>
              </a:rPr>
              <a:t> that clarifies that if a child is using their voice as substitute for typing (for example, asking a question) in such a way that does not reveal any personal information – such as their name – it would not be considered a violation of COPPA."</a:t>
            </a:r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  <p:sp>
        <p:nvSpPr>
          <p:cNvPr id="5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46E8E3BB-105A-40BE-ABF7-0EBE0535C666}"/>
              </a:ext>
            </a:extLst>
          </p:cNvPr>
          <p:cNvSpPr txBox="1">
            <a:spLocks/>
          </p:cNvSpPr>
          <p:nvPr/>
        </p:nvSpPr>
        <p:spPr bwMode="auto">
          <a:xfrm>
            <a:off x="5559766" y="5727510"/>
            <a:ext cx="3130658" cy="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Bearden, S. (November 18th, 2018).  Voice Assistants in the Classroom: Useful Tool or Privacy Problem? Retrieved from </a:t>
            </a:r>
            <a:r>
              <a:rPr lang="en-US" sz="800" kern="0" dirty="0">
                <a:hlinkClick r:id="rId4"/>
              </a:rPr>
              <a:t>https://ferpasherpa.org/bearden4/</a:t>
            </a:r>
            <a:r>
              <a:rPr lang="en-US" sz="800" kern="0" dirty="0"/>
              <a:t> </a:t>
            </a:r>
            <a:endParaRPr lang="en-US" sz="800" kern="0"/>
          </a:p>
        </p:txBody>
      </p:sp>
      <p:pic>
        <p:nvPicPr>
          <p:cNvPr id="3" name="Picture 3" descr="A blue and white sign&#10;&#10;Description generated with high confidence">
            <a:extLst>
              <a:ext uri="{FF2B5EF4-FFF2-40B4-BE49-F238E27FC236}">
                <a16:creationId xmlns:a16="http://schemas.microsoft.com/office/drawing/2014/main" id="{BA0286BB-EA51-4281-9A04-6300DFF6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139" y="4053048"/>
            <a:ext cx="2743200" cy="5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51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Should You Use Smart Speakers </a:t>
            </a:r>
            <a:br>
              <a:rPr lang="en-US" sz="3600" dirty="0"/>
            </a:br>
            <a:r>
              <a:rPr lang="en-US" sz="3600" dirty="0"/>
              <a:t>in the Classroom?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375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Short answer, I don't know. This presentation is about what is available and not whether you should use it.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This technology is changing by the day. 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The decision should be made by you, your educational institution, and other stakeholders. </a:t>
            </a: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370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No Camera = Fewer Privacy Concerns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375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If you decide to use a smart speaker, consider one without a camera.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See article, "</a:t>
            </a:r>
            <a:r>
              <a:rPr lang="en-US" sz="2800" dirty="0">
                <a:latin typeface="Arial"/>
              </a:rPr>
              <a:t>Google’s Home Hub Is Missing a Camera. Here’s Why That’s a Smart Idea" </a:t>
            </a:r>
            <a:r>
              <a:rPr lang="en-US" sz="800" dirty="0">
                <a:latin typeface="Arial"/>
                <a:hlinkClick r:id="rId3"/>
              </a:rPr>
              <a:t>http://time.com/5420044/google-home-hub-camera-smart-idea/</a:t>
            </a:r>
            <a:r>
              <a:rPr lang="en-US" sz="800" dirty="0">
                <a:latin typeface="Arial"/>
              </a:rPr>
              <a:t> 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You can solve a high tech problem with a low tech solution – use a piece of electrical tape to cover the camera.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Turn the mic off when not being used.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227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Meet Your Google Assistant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40915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Actions for Google Assistant – these are Google developed and third-party developer actions that integrate apps and services into Google devices. Go to: </a:t>
            </a:r>
            <a:r>
              <a:rPr lang="en-US" sz="2800" kern="0" dirty="0">
                <a:latin typeface="Arial"/>
                <a:hlinkClick r:id="rId3"/>
              </a:rPr>
              <a:t>https://assistant.google.com/explore</a:t>
            </a:r>
            <a:r>
              <a:rPr lang="en-US" sz="2800" kern="0" dirty="0">
                <a:latin typeface="Arial"/>
              </a:rPr>
              <a:t> </a:t>
            </a:r>
            <a:endParaRPr lang="en-US" sz="2800" kern="0" dirty="0">
              <a:cs typeface="Arial" charset="0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EFABAA3-2DFC-4B0B-8755-4C557DA24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685" y="1900178"/>
            <a:ext cx="3409627" cy="37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31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/>
              <a:t>Example "Actions" for Google Assistant</a:t>
            </a:r>
            <a:endParaRPr lang="en-US" sz="3600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EB807E-BF40-4CAC-8442-1038A02BC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4" y="1785933"/>
            <a:ext cx="2743200" cy="1007885"/>
          </a:xfrm>
          <a:prstGeom prst="rect">
            <a:avLst/>
          </a:prstGeom>
        </p:spPr>
      </p:pic>
      <p:sp>
        <p:nvSpPr>
          <p:cNvPr id="8" name="Technological behavior has radically evolved over the generations.…">
            <a:extLst>
              <a:ext uri="{FF2B5EF4-FFF2-40B4-BE49-F238E27FC236}">
                <a16:creationId xmlns:a16="http://schemas.microsoft.com/office/drawing/2014/main" id="{058E2AD1-6DBB-4F5F-95F8-10EEED0BCFBE}"/>
              </a:ext>
            </a:extLst>
          </p:cNvPr>
          <p:cNvSpPr txBox="1">
            <a:spLocks/>
          </p:cNvSpPr>
          <p:nvPr/>
        </p:nvSpPr>
        <p:spPr bwMode="auto">
          <a:xfrm>
            <a:off x="3727342" y="2002482"/>
            <a:ext cx="5160935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Ok Google, who was Henry Ford?</a:t>
            </a:r>
            <a:endParaRPr lang="en-US" sz="2800" kern="0" dirty="0">
              <a:ea typeface="ＭＳ Ｐゴシック"/>
              <a:cs typeface="Arial" charset="0"/>
            </a:endParaRPr>
          </a:p>
        </p:txBody>
      </p:sp>
      <p:sp>
        <p:nvSpPr>
          <p:cNvPr id="9" name="Technological behavior has radically evolved over the generations.…">
            <a:extLst>
              <a:ext uri="{FF2B5EF4-FFF2-40B4-BE49-F238E27FC236}">
                <a16:creationId xmlns:a16="http://schemas.microsoft.com/office/drawing/2014/main" id="{072B3486-DF64-44E2-9ED9-5199678C0388}"/>
              </a:ext>
            </a:extLst>
          </p:cNvPr>
          <p:cNvSpPr txBox="1">
            <a:spLocks/>
          </p:cNvSpPr>
          <p:nvPr/>
        </p:nvSpPr>
        <p:spPr bwMode="auto">
          <a:xfrm>
            <a:off x="3727341" y="3188102"/>
            <a:ext cx="5238426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Ok Google, show me picture of a Model T?</a:t>
            </a:r>
            <a:endParaRPr lang="en-US" sz="2800" kern="0" dirty="0">
              <a:ea typeface="ＭＳ Ｐゴシック"/>
              <a:cs typeface="Arial" charset="0"/>
            </a:endParaRPr>
          </a:p>
        </p:txBody>
      </p:sp>
      <p:sp>
        <p:nvSpPr>
          <p:cNvPr id="10" name="Technological behavior has radically evolved over the generations.…">
            <a:extLst>
              <a:ext uri="{FF2B5EF4-FFF2-40B4-BE49-F238E27FC236}">
                <a16:creationId xmlns:a16="http://schemas.microsoft.com/office/drawing/2014/main" id="{F5A14803-114F-48B3-ABF3-FB54C1D61A56}"/>
              </a:ext>
            </a:extLst>
          </p:cNvPr>
          <p:cNvSpPr txBox="1">
            <a:spLocks/>
          </p:cNvSpPr>
          <p:nvPr/>
        </p:nvSpPr>
        <p:spPr bwMode="auto">
          <a:xfrm>
            <a:off x="3688595" y="4404718"/>
            <a:ext cx="5238426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Ok Google, convert 350 cubic inches into liters?</a:t>
            </a:r>
            <a:endParaRPr lang="en-US" sz="2800" kern="0" dirty="0"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407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/>
              <a:t>Example "Actions" for Google Assistant</a:t>
            </a:r>
            <a:endParaRPr lang="en-US" sz="3600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0514625-4F76-48F6-A2CE-236E413ED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71" y="1648133"/>
            <a:ext cx="2743200" cy="1035513"/>
          </a:xfrm>
          <a:prstGeom prst="rect">
            <a:avLst/>
          </a:prstGeom>
        </p:spPr>
      </p:pic>
      <p:sp>
        <p:nvSpPr>
          <p:cNvPr id="9" name="Technological behavior has radically evolved over the generations.…">
            <a:extLst>
              <a:ext uri="{FF2B5EF4-FFF2-40B4-BE49-F238E27FC236}">
                <a16:creationId xmlns:a16="http://schemas.microsoft.com/office/drawing/2014/main" id="{072B3486-DF64-44E2-9ED9-5199678C0388}"/>
              </a:ext>
            </a:extLst>
          </p:cNvPr>
          <p:cNvSpPr txBox="1">
            <a:spLocks/>
          </p:cNvSpPr>
          <p:nvPr/>
        </p:nvSpPr>
        <p:spPr bwMode="auto">
          <a:xfrm>
            <a:off x="3657598" y="1646020"/>
            <a:ext cx="5238426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General Search</a:t>
            </a:r>
            <a:endParaRPr lang="en-US" sz="2800" kern="0" dirty="0">
              <a:cs typeface="Arial" charset="0"/>
            </a:endParaRPr>
          </a:p>
          <a:p>
            <a:pPr lvl="1" eaLnBrk="1" hangingPunct="1">
              <a:buFont typeface="Wingdings"/>
              <a:buChar char="Ø"/>
            </a:pPr>
            <a:r>
              <a:rPr lang="en-US" sz="2800" kern="0" dirty="0">
                <a:latin typeface="Arial"/>
                <a:cs typeface="Arial"/>
              </a:rPr>
              <a:t>Ok Google, show me history of the assembly line videos on YouTube.</a:t>
            </a:r>
            <a:endParaRPr lang="en-US" sz="2800" kern="0" dirty="0">
              <a:cs typeface="Arial"/>
            </a:endParaRPr>
          </a:p>
        </p:txBody>
      </p:sp>
      <p:sp>
        <p:nvSpPr>
          <p:cNvPr id="3" name="Technological behavior has radically evolved over the generations.…">
            <a:extLst>
              <a:ext uri="{FF2B5EF4-FFF2-40B4-BE49-F238E27FC236}">
                <a16:creationId xmlns:a16="http://schemas.microsoft.com/office/drawing/2014/main" id="{DF333B56-3B73-4CD3-BC3C-F23DC053DF45}"/>
              </a:ext>
            </a:extLst>
          </p:cNvPr>
          <p:cNvSpPr txBox="1">
            <a:spLocks/>
          </p:cNvSpPr>
          <p:nvPr/>
        </p:nvSpPr>
        <p:spPr bwMode="auto">
          <a:xfrm>
            <a:off x="3727340" y="3674855"/>
            <a:ext cx="5238426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Specific Search</a:t>
            </a:r>
            <a:endParaRPr lang="en-US" sz="2800" kern="0" dirty="0">
              <a:cs typeface="Arial" charset="0"/>
            </a:endParaRPr>
          </a:p>
          <a:p>
            <a:pPr lvl="1" eaLnBrk="1" hangingPunct="1">
              <a:buFont typeface="Wingdings"/>
              <a:buChar char="Ø"/>
            </a:pPr>
            <a:r>
              <a:rPr lang="en-US" sz="2800" kern="0">
                <a:latin typeface="Arial"/>
                <a:cs typeface="Arial"/>
              </a:rPr>
              <a:t>Ok Google, play 100 years of the moving assembly line </a:t>
            </a:r>
            <a:r>
              <a:rPr lang="en-US" sz="2800" kern="0" dirty="0">
                <a:latin typeface="Arial"/>
                <a:cs typeface="Arial"/>
              </a:rPr>
              <a:t>in 100 seconds on YouTube.</a:t>
            </a:r>
            <a:endParaRPr lang="en-US" sz="2800" kern="0" dirty="0">
              <a:cs typeface="Arial"/>
            </a:endParaRPr>
          </a:p>
        </p:txBody>
      </p:sp>
      <p:sp>
        <p:nvSpPr>
          <p:cNvPr id="4" name="Technological behavior has radically evolved over the generations.…">
            <a:extLst>
              <a:ext uri="{FF2B5EF4-FFF2-40B4-BE49-F238E27FC236}">
                <a16:creationId xmlns:a16="http://schemas.microsoft.com/office/drawing/2014/main" id="{0334A2A6-AD36-4255-8E43-B0DD0C907C57}"/>
              </a:ext>
            </a:extLst>
          </p:cNvPr>
          <p:cNvSpPr txBox="1">
            <a:spLocks/>
          </p:cNvSpPr>
          <p:nvPr/>
        </p:nvSpPr>
        <p:spPr bwMode="auto">
          <a:xfrm>
            <a:off x="3727340" y="4621694"/>
            <a:ext cx="5238426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686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You can create an "Action" </a:t>
            </a:r>
            <a:br>
              <a:rPr lang="en-US" sz="3600" dirty="0"/>
            </a:br>
            <a:r>
              <a:rPr lang="en-US" sz="3600" dirty="0"/>
              <a:t>for Google Assistant using a Template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echnological behavior has radically evolved over the generations.…">
            <a:extLst>
              <a:ext uri="{FF2B5EF4-FFF2-40B4-BE49-F238E27FC236}">
                <a16:creationId xmlns:a16="http://schemas.microsoft.com/office/drawing/2014/main" id="{072B3486-DF64-44E2-9ED9-5199678C0388}"/>
              </a:ext>
            </a:extLst>
          </p:cNvPr>
          <p:cNvSpPr txBox="1">
            <a:spLocks/>
          </p:cNvSpPr>
          <p:nvPr/>
        </p:nvSpPr>
        <p:spPr bwMode="auto">
          <a:xfrm>
            <a:off x="271219" y="1646020"/>
            <a:ext cx="4083802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Create an Action within minutes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Build without knowing code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Choose a pre-defined personality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Expand to different languages</a:t>
            </a:r>
            <a:endParaRPr lang="en-US" sz="2800" kern="0" dirty="0">
              <a:cs typeface="Arial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149820-7A71-4DB7-9796-F9CA1176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51" y="1841797"/>
            <a:ext cx="1877877" cy="182605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19FE61A-8EB0-4AAD-B2C5-F7560242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59" y="3660506"/>
            <a:ext cx="1195306" cy="18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540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Flashcards vs. Trivia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chnological behavior has radically evolved over the generations.…">
            <a:extLst>
              <a:ext uri="{FF2B5EF4-FFF2-40B4-BE49-F238E27FC236}">
                <a16:creationId xmlns:a16="http://schemas.microsoft.com/office/drawing/2014/main" id="{072B3486-DF64-44E2-9ED9-5199678C0388}"/>
              </a:ext>
            </a:extLst>
          </p:cNvPr>
          <p:cNvSpPr txBox="1">
            <a:spLocks/>
          </p:cNvSpPr>
          <p:nvPr/>
        </p:nvSpPr>
        <p:spPr bwMode="auto">
          <a:xfrm>
            <a:off x="247972" y="1374800"/>
            <a:ext cx="4083802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Flashcards – Good for automotive questions with one answer</a:t>
            </a: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latin typeface="Arial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Trivia – Good for multiple choice and ASE style questions – up to 4 answer choices are allowed</a:t>
            </a:r>
            <a:endParaRPr lang="en-US" sz="2800" kern="0" dirty="0">
              <a:cs typeface="Arial" charset="0"/>
            </a:endParaRP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E03E4A64-8FE2-4556-A0E7-AA61042A0D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13701" y="1415336"/>
            <a:ext cx="3611106" cy="2029310"/>
          </a:xfrm>
          <a:prstGeom prst="rect">
            <a:avLst/>
          </a:prstGeom>
        </p:spPr>
      </p:pic>
      <p:pic>
        <p:nvPicPr>
          <p:cNvPr id="10" name="Picture 10">
            <a:hlinkClick r:id="" action="ppaction://media"/>
            <a:extLst>
              <a:ext uri="{FF2B5EF4-FFF2-40B4-BE49-F238E27FC236}">
                <a16:creationId xmlns:a16="http://schemas.microsoft.com/office/drawing/2014/main" id="{94D83C08-F921-4FB9-87CF-D9718B3789B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03891" y="3884688"/>
            <a:ext cx="3634353" cy="2044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38D43A-82CD-41E3-9A05-D6E7B0F2C0B2}"/>
              </a:ext>
            </a:extLst>
          </p:cNvPr>
          <p:cNvSpPr txBox="1"/>
          <p:nvPr/>
        </p:nvSpPr>
        <p:spPr>
          <a:xfrm>
            <a:off x="4974258" y="3563413"/>
            <a:ext cx="45720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3:40 - </a:t>
            </a:r>
            <a:r>
              <a:rPr lang="en-US" sz="800" dirty="0">
                <a:latin typeface="Arial"/>
                <a:hlinkClick r:id="rId7"/>
              </a:rPr>
              <a:t>https://www.youtube.com/watch?v=sjpbu4y6F_M</a:t>
            </a:r>
            <a:r>
              <a:rPr lang="en-US" sz="800" dirty="0">
                <a:latin typeface="Arial"/>
              </a:rPr>
              <a:t>  ​</a:t>
            </a:r>
            <a:endParaRPr lang="en-US" sz="800" b="0" i="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F414A-E517-4B8F-97D1-F36E31B9CFC7}"/>
              </a:ext>
            </a:extLst>
          </p:cNvPr>
          <p:cNvSpPr txBox="1"/>
          <p:nvPr/>
        </p:nvSpPr>
        <p:spPr>
          <a:xfrm>
            <a:off x="4974258" y="5957336"/>
            <a:ext cx="45720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4:45 - </a:t>
            </a:r>
            <a:r>
              <a:rPr lang="en-US" sz="800" dirty="0">
                <a:latin typeface="Arial"/>
                <a:hlinkClick r:id="rId8"/>
              </a:rPr>
              <a:t>https://www.youtube.com/watch?v=4AOI1tZrgMI&amp;t=2s</a:t>
            </a:r>
            <a:r>
              <a:rPr lang="en-US" sz="800" dirty="0">
                <a:latin typeface="Arial"/>
              </a:rPr>
              <a:t>   ​​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322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Google Assistant for </a:t>
            </a:r>
            <a:br>
              <a:rPr lang="en-US" dirty="0"/>
            </a:br>
            <a:r>
              <a:rPr lang="en-US" dirty="0"/>
              <a:t>Chapter Reviews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echnological behavior has radically evolved over the generations.…">
            <a:extLst>
              <a:ext uri="{FF2B5EF4-FFF2-40B4-BE49-F238E27FC236}">
                <a16:creationId xmlns:a16="http://schemas.microsoft.com/office/drawing/2014/main" id="{072B3486-DF64-44E2-9ED9-5199678C0388}"/>
              </a:ext>
            </a:extLst>
          </p:cNvPr>
          <p:cNvSpPr txBox="1">
            <a:spLocks/>
          </p:cNvSpPr>
          <p:nvPr/>
        </p:nvSpPr>
        <p:spPr bwMode="auto">
          <a:xfrm>
            <a:off x="240223" y="2188461"/>
            <a:ext cx="8717795" cy="5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Ok Google, talk to Auto Upkeep Chapter 1 Review.</a:t>
            </a:r>
            <a:endParaRPr lang="en-US" sz="2800" kern="0" dirty="0"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50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Meet Amazon Alexa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8524068" cy="195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sz="2800" kern="0" dirty="0">
                <a:latin typeface="Arial"/>
                <a:ea typeface="ＭＳ Ｐゴシック"/>
              </a:rPr>
              <a:t>Alexa Skills - these are Amazon developed and third-party developer skills that integrate apps and services into Amazon devices. At </a:t>
            </a:r>
            <a:r>
              <a:rPr lang="en-US" sz="2800" kern="0" dirty="0">
                <a:latin typeface="Arial"/>
                <a:ea typeface="ＭＳ Ｐゴシック"/>
                <a:hlinkClick r:id="rId3"/>
              </a:rPr>
              <a:t>www.Amazon.com</a:t>
            </a:r>
            <a:r>
              <a:rPr lang="en-US" sz="2800" kern="0" dirty="0">
                <a:latin typeface="Arial"/>
                <a:ea typeface="ＭＳ Ｐゴシック"/>
              </a:rPr>
              <a:t> go to Alexa Skills in the search bar.</a:t>
            </a:r>
            <a:endParaRPr lang="en-US" sz="2800" kern="0" dirty="0">
              <a:ea typeface="ＭＳ Ｐゴシック"/>
              <a:cs typeface="Arial" charset="0"/>
            </a:endParaRPr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28CDBF21-D951-4866-BDDB-A8D039E91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4" y="4000213"/>
            <a:ext cx="8074616" cy="38415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47544FC-DD65-472B-84E3-E76828BD4408}"/>
              </a:ext>
            </a:extLst>
          </p:cNvPr>
          <p:cNvCxnSpPr/>
          <p:nvPr/>
        </p:nvCxnSpPr>
        <p:spPr>
          <a:xfrm flipV="1">
            <a:off x="1387097" y="4568126"/>
            <a:ext cx="953145" cy="1046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C8C2FBA-22B7-419C-A7D5-0BFF04B20917}"/>
              </a:ext>
            </a:extLst>
          </p:cNvPr>
          <p:cNvSpPr/>
          <p:nvPr/>
        </p:nvSpPr>
        <p:spPr>
          <a:xfrm>
            <a:off x="2204149" y="3734606"/>
            <a:ext cx="914400" cy="914400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7352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Download this Presentation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Download this Presentation</a:t>
            </a:r>
            <a:br>
              <a:rPr lang="en-US" sz="3600" dirty="0">
                <a:latin typeface="Arial" charset="0"/>
              </a:rPr>
            </a:br>
            <a:endParaRPr lang="en-US" sz="1800" dirty="0">
              <a:latin typeface="Arial" charset="0"/>
            </a:endParaRPr>
          </a:p>
        </p:txBody>
      </p:sp>
      <p:pic>
        <p:nvPicPr>
          <p:cNvPr id="16386" name="FC13BEDF-2837-4E8C-B317-BCE8BD724852-L0-001.jpeg" descr="FC13BEDF-2837-4E8C-B317-BCE8BD724852-L0-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6" y="1041347"/>
            <a:ext cx="4725988" cy="472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387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975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his presentation is available at www.AutoUpkeep.com/presentations">
            <a:extLst>
              <a:ext uri="{FF2B5EF4-FFF2-40B4-BE49-F238E27FC236}">
                <a16:creationId xmlns:a16="http://schemas.microsoft.com/office/drawing/2014/main" id="{ED8E29DA-5104-834C-A01F-198D597F9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72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US" sz="2000" dirty="0">
                <a:hlinkClick r:id="rId4"/>
              </a:rPr>
              <a:t>www.AutoUpkeep.com/presentations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Example "Skills" for Amazon Alexa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153546" y="1506537"/>
            <a:ext cx="45332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Alexa, Wikipedia the Tucker Torpedo.</a:t>
            </a:r>
          </a:p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Alexa, Wikipedia the </a:t>
            </a:r>
            <a:r>
              <a:rPr lang="en-US" sz="2800" kern="0" dirty="0" err="1">
                <a:latin typeface="Arial"/>
              </a:rPr>
              <a:t>Rivian</a:t>
            </a:r>
            <a:r>
              <a:rPr lang="en-US" sz="2800" kern="0" dirty="0">
                <a:latin typeface="Arial"/>
              </a:rPr>
              <a:t> automotive company.</a:t>
            </a:r>
          </a:p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Alexa, Wikipedia the internal combustion engine.</a:t>
            </a:r>
          </a:p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Alexa, Wikipedia vehicular automation.</a:t>
            </a:r>
            <a:endParaRPr lang="en-US" sz="2800" kern="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A1BE5B3-FA96-4AA6-A431-0442D8A2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658884"/>
            <a:ext cx="1269247" cy="1316226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5A1821D-F6DD-4C13-94D8-DFE1A429A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511" y="1982734"/>
            <a:ext cx="1476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20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Example "Skills" for Amazon Alexa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95247" y="1506537"/>
            <a:ext cx="40915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Alexa, open Translated. </a:t>
            </a:r>
            <a:endParaRPr lang="en-US" sz="2800" kern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Translate "This is a hybrid electric vehicle" to Spanish.  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Translate "Use the torque wrench" to Chinese.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7F981C6-EEC3-41BB-9B48-56BC2F98B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6" y="1509309"/>
            <a:ext cx="1419064" cy="1638623"/>
          </a:xfrm>
          <a:prstGeom prst="rect">
            <a:avLst/>
          </a:prstGeom>
        </p:spPr>
      </p:pic>
      <p:pic>
        <p:nvPicPr>
          <p:cNvPr id="5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D289EAF-A75F-41DF-B581-936552B0E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568" y="1980958"/>
            <a:ext cx="1600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74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Example "Skills" for Amazon Alexa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95247" y="1506537"/>
            <a:ext cx="40915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Alexa, open </a:t>
            </a:r>
            <a:r>
              <a:rPr lang="en-US" sz="2800" kern="0" dirty="0" err="1">
                <a:latin typeface="Arial"/>
              </a:rPr>
              <a:t>wikiHow</a:t>
            </a:r>
            <a:r>
              <a:rPr lang="en-US" sz="2800" kern="0" dirty="0">
                <a:latin typeface="Arial"/>
              </a:rPr>
              <a:t>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"How to Change a Tire"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"How to Determine Gear Ratio"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"How to Check Fuses"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"How to Use a Torque Wrench"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</p:txBody>
      </p:sp>
      <p:pic>
        <p:nvPicPr>
          <p:cNvPr id="4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CFC6D2-AF20-4F37-8887-7F35E1776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4" y="1556933"/>
            <a:ext cx="1537562" cy="1620865"/>
          </a:xfrm>
          <a:prstGeom prst="rect">
            <a:avLst/>
          </a:prstGeom>
        </p:spPr>
      </p:pic>
      <p:pic>
        <p:nvPicPr>
          <p:cNvPr id="8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F160DB4-EE10-4A87-B87A-3047187DC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206" y="1991048"/>
            <a:ext cx="13239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64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Example "Skills" for Amazon Alexa that Includes Dynamic Content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43095" y="1506537"/>
            <a:ext cx="41437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Alexa, open My Advice Mechanic.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Alexa will ask you a few simple Yes or No questions. At the end, Alexa will tell you the most likely cause of your car problem.</a:t>
            </a:r>
            <a:endParaRPr lang="en-US" dirty="0"/>
          </a:p>
          <a:p>
            <a:pPr eaLnBrk="1" hangingPunct="1">
              <a:buFont typeface="Arial"/>
              <a:buChar char="•"/>
            </a:pPr>
            <a:endParaRPr lang="en-US" sz="2800" kern="0">
              <a:cs typeface="Arial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2CC94A7-236F-4AF1-B42F-E08D8C1BB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55" y="1589705"/>
            <a:ext cx="1539822" cy="1539822"/>
          </a:xfrm>
          <a:prstGeom prst="rect">
            <a:avLst/>
          </a:prstGeom>
        </p:spPr>
      </p:pic>
      <p:pic>
        <p:nvPicPr>
          <p:cNvPr id="6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DDC81E0-BB2C-4E29-9AA4-1ED9FBAA5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015555"/>
            <a:ext cx="2743200" cy="595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6447F-7ECE-4C66-8B9A-B8760A3A3D5D}"/>
              </a:ext>
            </a:extLst>
          </p:cNvPr>
          <p:cNvSpPr txBox="1"/>
          <p:nvPr/>
        </p:nvSpPr>
        <p:spPr>
          <a:xfrm>
            <a:off x="425909" y="5199563"/>
            <a:ext cx="859640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/>
                <a:cs typeface="Arial"/>
              </a:rPr>
              <a:t>Note: This skill contains dynamic content, which is content that is updated real-time based on inputs.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8679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Exponential Growth is Occurring Now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Over 10,000 Amazon employees are working on its Alexa virtual assistant. </a:t>
            </a:r>
            <a:r>
              <a:rPr lang="en-US" sz="1200" kern="0" dirty="0">
                <a:latin typeface="Arial"/>
              </a:rPr>
              <a:t>(Nov 2018 Data)</a:t>
            </a:r>
            <a:r>
              <a:rPr lang="en-US" sz="2800" kern="0" dirty="0">
                <a:latin typeface="Arial"/>
              </a:rPr>
              <a:t> </a:t>
            </a:r>
            <a:endParaRPr lang="en-US" sz="2800" kern="0" dirty="0"/>
          </a:p>
          <a:p>
            <a:pPr eaLnBrk="1" hangingPunct="1">
              <a:buFontTx/>
              <a:buChar char="•"/>
            </a:pPr>
            <a:endParaRPr lang="en-US" sz="2800" kern="0" dirty="0">
              <a:latin typeface="Arial"/>
            </a:endParaRPr>
          </a:p>
          <a:p>
            <a:pPr eaLnBrk="1" hangingPunct="1">
              <a:buFontTx/>
              <a:buChar char="•"/>
            </a:pPr>
            <a:r>
              <a:rPr lang="en-US" sz="2800" kern="0" dirty="0">
                <a:latin typeface="Arial"/>
              </a:rPr>
              <a:t>Alexa has over 50,000 skills. </a:t>
            </a:r>
            <a:r>
              <a:rPr lang="en-US" sz="1200" kern="0" dirty="0">
                <a:latin typeface="Arial"/>
              </a:rPr>
              <a:t>(Jan 2019 Data, Amazon.com)</a:t>
            </a:r>
            <a:endParaRPr lang="en-US" sz="1200"/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  <p:sp>
        <p:nvSpPr>
          <p:cNvPr id="3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D72623CA-1D52-4CB2-827A-891C9C720E4C}"/>
              </a:ext>
            </a:extLst>
          </p:cNvPr>
          <p:cNvSpPr txBox="1">
            <a:spLocks/>
          </p:cNvSpPr>
          <p:nvPr/>
        </p:nvSpPr>
        <p:spPr bwMode="auto">
          <a:xfrm>
            <a:off x="4932083" y="2364378"/>
            <a:ext cx="3130658" cy="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MacMillan, D. (November 13th, 2018).  Amazon Says It Has Over 10,000 Employees Working on Alexa, Echo. Retrieved from </a:t>
            </a:r>
            <a:r>
              <a:rPr lang="en-US" sz="800" kern="0" dirty="0">
                <a:hlinkClick r:id="rId3"/>
              </a:rPr>
              <a:t>https://www.morningstar.com/news/dow-jones/TDJNDN_2018111310791/amazon-says-it-has-over-10000-employees-working-on-alexa-echo.html</a:t>
            </a:r>
            <a:r>
              <a:rPr lang="en-US" sz="800" kern="0" dirty="0"/>
              <a:t> </a:t>
            </a:r>
            <a:endParaRPr lang="en-US" sz="2350"/>
          </a:p>
        </p:txBody>
      </p:sp>
    </p:spTree>
    <p:extLst>
      <p:ext uri="{BB962C8B-B14F-4D97-AF65-F5344CB8AC3E}">
        <p14:creationId xmlns:p14="http://schemas.microsoft.com/office/powerpoint/2010/main" val="10433785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Google Assistant</a:t>
            </a: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Google’s virtual personal assistant, is available on more than 500 million devices. </a:t>
            </a:r>
            <a:r>
              <a:rPr lang="en-US" sz="1200" kern="0" dirty="0">
                <a:latin typeface="Arial"/>
                <a:ea typeface="ＭＳ Ｐゴシック"/>
              </a:rPr>
              <a:t>(Jan 2019 Data, Google.com)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Phones – Speakers – Smart Displays – Cars – TVs – Laptops – Tablets – Wearables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(Yes, even for iPhones.)</a:t>
            </a:r>
            <a:endParaRPr lang="en-US" dirty="0"/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4907DDA7-AEC4-47C6-ADD0-7F0F36612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82" y="4554160"/>
            <a:ext cx="1433432" cy="13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821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224726" y="274638"/>
            <a:ext cx="8710046" cy="1143000"/>
          </a:xfrm>
        </p:spPr>
        <p:txBody>
          <a:bodyPr/>
          <a:lstStyle/>
          <a:p>
            <a:pPr eaLnBrk="1" hangingPunct="1"/>
            <a:r>
              <a:rPr lang="en-US" sz="3600" dirty="0">
                <a:ea typeface="ＭＳ Ｐゴシック"/>
              </a:rPr>
              <a:t>Ask Your Assistant a Question or </a:t>
            </a:r>
            <a:br>
              <a:rPr lang="en-US" sz="3600" dirty="0">
                <a:ea typeface="ＭＳ Ｐゴシック"/>
              </a:rPr>
            </a:br>
            <a:r>
              <a:rPr lang="en-US" sz="3600" dirty="0">
                <a:ea typeface="ＭＳ Ｐゴシック"/>
              </a:rPr>
              <a:t>Give It a Command</a:t>
            </a:r>
            <a:endParaRPr lang="en-US" sz="3600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Break into groups. Use the Smart Speakers or the Google Assistant on your phone. </a:t>
            </a:r>
            <a:endParaRPr lang="en-US" sz="2800" kern="0" dirty="0"/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If everyone says "OK Google" or "Alexa" at the same time the devices will get confused.</a:t>
            </a:r>
            <a:endParaRPr lang="en-US" sz="2800" kern="0" dirty="0"/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  <a:ea typeface="ＭＳ Ｐゴシック"/>
              </a:rPr>
              <a:t>Note what questions or commands would be beneficial to use in an automotive classroom. </a:t>
            </a:r>
            <a:endParaRPr lang="en-US" sz="2800" kern="0" dirty="0"/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  <p:pic>
        <p:nvPicPr>
          <p:cNvPr id="3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81350C7-7C45-4164-9BDC-77277EDE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277040"/>
            <a:ext cx="2743200" cy="18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77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hat do we know for sure?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Podcasts</a:t>
            </a:r>
            <a:endParaRPr lang="en-US" dirty="0"/>
          </a:p>
        </p:txBody>
      </p:sp>
      <p:sp>
        <p:nvSpPr>
          <p:cNvPr id="10242" name="Technological behavior has radically evolved over the generations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4877713" cy="452596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Podcasts can be a great teaching tool.</a:t>
            </a:r>
            <a:endParaRPr lang="en-US" sz="280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Need an up-to-date sub plan? Download your favorite Podcast. Use a generic worksheet to "help" students follow along, learn, and reflect. </a:t>
            </a:r>
          </a:p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One of my favorites, EV News Daily.</a:t>
            </a:r>
          </a:p>
          <a:p>
            <a:pPr eaLnBrk="1" hangingPunct="1">
              <a:buFont typeface="Arial"/>
              <a:buChar char="•"/>
            </a:pPr>
            <a:endParaRPr lang="en-US" sz="2800" dirty="0">
              <a:latin typeface="Arial"/>
            </a:endParaRPr>
          </a:p>
        </p:txBody>
      </p:sp>
      <p:pic>
        <p:nvPicPr>
          <p:cNvPr id="10244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8E35E411-CC04-4E6F-8FB5-9CA5D3C104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1126" y="2491836"/>
            <a:ext cx="2960177" cy="166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B21BD-A371-4BE9-9CD8-92F5C314B23D}"/>
              </a:ext>
            </a:extLst>
          </p:cNvPr>
          <p:cNvSpPr txBox="1"/>
          <p:nvPr/>
        </p:nvSpPr>
        <p:spPr>
          <a:xfrm>
            <a:off x="6028143" y="4299582"/>
            <a:ext cx="229375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(Audio) – Time 19:35 - </a:t>
            </a:r>
            <a:r>
              <a:rPr lang="en-US" sz="800" dirty="0">
                <a:latin typeface="Arial"/>
                <a:hlinkClick r:id="rId5"/>
              </a:rPr>
              <a:t>https://www.youtube.com/channel/UCbDKi6oprHEakWYkQH0Ad2w/featured</a:t>
            </a:r>
            <a:r>
              <a:rPr lang="en-US" sz="800" dirty="0">
                <a:latin typeface="Arial"/>
              </a:rPr>
              <a:t> 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/>
              <a:cs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  <a:cs typeface="Arial"/>
                <a:hlinkClick r:id="rId6"/>
              </a:rPr>
              <a:t>https://www.evnewsdaily.com/</a:t>
            </a:r>
            <a:r>
              <a:rPr lang="en-US" sz="800" dirty="0">
                <a:latin typeface="Arial"/>
                <a:cs typeface="Arial"/>
              </a:rPr>
              <a:t> </a:t>
            </a:r>
            <a:endParaRPr lang="en-US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hat do we know for sure?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Have students...</a:t>
            </a:r>
          </a:p>
        </p:txBody>
      </p:sp>
      <p:sp>
        <p:nvSpPr>
          <p:cNvPr id="10242" name="Technological behavior has radically evolved over the generations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3625629" cy="2709332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Note source.</a:t>
            </a:r>
            <a:endParaRPr lang="en-US" sz="280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Summarize what was discussed, read, or viewed.</a:t>
            </a:r>
            <a:endParaRPr lang="en-US" sz="280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dirty="0">
                <a:latin typeface="Arial"/>
              </a:rPr>
              <a:t>Give opinions, conclusions, and reactions.</a:t>
            </a:r>
          </a:p>
          <a:p>
            <a:pPr marL="0" indent="0" eaLnBrk="1" hangingPunct="1">
              <a:buNone/>
            </a:pPr>
            <a:endParaRPr lang="en-US" sz="2800" dirty="0"/>
          </a:p>
        </p:txBody>
      </p:sp>
      <p:pic>
        <p:nvPicPr>
          <p:cNvPr id="1024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0E43F5-80F1-47EC-BD09-681B18D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69" y="1293516"/>
            <a:ext cx="3446584" cy="4091923"/>
          </a:xfrm>
          <a:prstGeom prst="rect">
            <a:avLst/>
          </a:prstGeom>
        </p:spPr>
      </p:pic>
      <p:sp>
        <p:nvSpPr>
          <p:cNvPr id="3" name="Technological behavior has radically evolved over the generations.…">
            <a:extLst>
              <a:ext uri="{FF2B5EF4-FFF2-40B4-BE49-F238E27FC236}">
                <a16:creationId xmlns:a16="http://schemas.microsoft.com/office/drawing/2014/main" id="{9CCF4C10-56C8-4931-8548-5D1D91D3FBEB}"/>
              </a:ext>
            </a:extLst>
          </p:cNvPr>
          <p:cNvSpPr txBox="1">
            <a:spLocks/>
          </p:cNvSpPr>
          <p:nvPr/>
        </p:nvSpPr>
        <p:spPr bwMode="auto">
          <a:xfrm>
            <a:off x="340344" y="5266108"/>
            <a:ext cx="8546340" cy="270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US" sz="2800" kern="0" dirty="0">
                <a:latin typeface="Arial"/>
              </a:rPr>
              <a:t>Require 3-5 complete sentences in summary and opinion block.</a:t>
            </a:r>
            <a:endParaRPr lang="en-US" dirty="0"/>
          </a:p>
          <a:p>
            <a:pPr marL="0" indent="0" eaLnBrk="1" hangingPunct="1">
              <a:buFontTx/>
              <a:buNone/>
            </a:pPr>
            <a:endParaRPr lang="en-US" sz="2800" kern="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372992-7986-470C-99E1-FECA6EB4DF8A}"/>
              </a:ext>
            </a:extLst>
          </p:cNvPr>
          <p:cNvCxnSpPr/>
          <p:nvPr/>
        </p:nvCxnSpPr>
        <p:spPr>
          <a:xfrm flipV="1">
            <a:off x="3502204" y="2984915"/>
            <a:ext cx="1418744" cy="940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E54096-8355-494B-A414-A0233DEBC71B}"/>
              </a:ext>
            </a:extLst>
          </p:cNvPr>
          <p:cNvCxnSpPr>
            <a:cxnSpLocks/>
          </p:cNvCxnSpPr>
          <p:nvPr/>
        </p:nvCxnSpPr>
        <p:spPr>
          <a:xfrm>
            <a:off x="3616350" y="4206655"/>
            <a:ext cx="1306485" cy="1664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11CE82-34FD-499D-A913-D35136EC0298}"/>
              </a:ext>
            </a:extLst>
          </p:cNvPr>
          <p:cNvCxnSpPr>
            <a:cxnSpLocks/>
          </p:cNvCxnSpPr>
          <p:nvPr/>
        </p:nvCxnSpPr>
        <p:spPr>
          <a:xfrm flipV="1">
            <a:off x="3285228" y="1659811"/>
            <a:ext cx="1635720" cy="2257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793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QR Reader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QR Codes</a:t>
            </a:r>
          </a:p>
        </p:txBody>
      </p:sp>
      <p:sp>
        <p:nvSpPr>
          <p:cNvPr id="59" name="What is a “QR” code?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r>
              <a:rPr sz="2400" dirty="0">
                <a:sym typeface="Arial"/>
              </a:rPr>
              <a:t>QR is abbreviated from “Quick Response”</a:t>
            </a:r>
            <a:r>
              <a:rPr lang="en-US" sz="2400" dirty="0">
                <a:sym typeface="Arial"/>
              </a:rPr>
              <a:t>.</a:t>
            </a:r>
          </a:p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sym typeface="Arial"/>
              </a:rPr>
              <a:t>Some phones (iPhones) do not need a special app, just open your camera and scan the code.</a:t>
            </a:r>
          </a:p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sym typeface="Arial"/>
              </a:rPr>
              <a:t>Others phones require a QR Reader. You can download a Free App</a:t>
            </a:r>
            <a:r>
              <a:rPr sz="2400" dirty="0">
                <a:sym typeface="Arial"/>
              </a:rPr>
              <a:t> in your App Store. </a:t>
            </a:r>
            <a:r>
              <a:rPr lang="en-US" sz="2400" dirty="0">
                <a:sym typeface="Arial"/>
              </a:rPr>
              <a:t>Just search “QR Reader”.</a:t>
            </a:r>
          </a:p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sym typeface="Arial"/>
              </a:rPr>
              <a:t>How do you choose? Look for Apps that have lots of downloads and lots of positive reviews.</a:t>
            </a:r>
          </a:p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sym typeface="Arial"/>
            </a:endParaRPr>
          </a:p>
          <a:p>
            <a:pPr marL="17462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 sz="2800"/>
            </a:pPr>
            <a:endParaRPr sz="2400" dirty="0">
              <a:sym typeface="Arial"/>
            </a:endParaRPr>
          </a:p>
        </p:txBody>
      </p:sp>
      <p:pic>
        <p:nvPicPr>
          <p:cNvPr id="14340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8 at 12.06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4295742"/>
            <a:ext cx="4648200" cy="1660558"/>
          </a:xfrm>
          <a:prstGeom prst="rect">
            <a:avLst/>
          </a:prstGeom>
        </p:spPr>
      </p:pic>
      <p:pic>
        <p:nvPicPr>
          <p:cNvPr id="14339" name="FC13BEDF-2837-4E8C-B317-BCE8BD724852-L0-001.jpeg" descr="FC13BEDF-2837-4E8C-B317-BCE8BD724852-L0-00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4545013"/>
            <a:ext cx="11366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Essential Question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Essential Questions</a:t>
            </a:r>
          </a:p>
        </p:txBody>
      </p:sp>
      <p:sp>
        <p:nvSpPr>
          <p:cNvPr id="6146" name="What generational differences exist in learning?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dirty="0">
                <a:latin typeface="Arial"/>
              </a:rPr>
              <a:t>How are Artificial Intelligence and Machine Learning changing the way we teach? 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en-US" sz="2800" dirty="0">
                <a:latin typeface="Arial"/>
              </a:rPr>
              <a:t>How can “Smart Speakers” be used in the classroom? Do voice assistants have a place in the classroom? What are privacy issues?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en-US" sz="2800" dirty="0"/>
              <a:t>How can QR Codes be used in the classroom to direct learners to content? 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How can Apps and YouTube be used to teach Automotive Technology? </a:t>
            </a:r>
          </a:p>
        </p:txBody>
      </p:sp>
      <p:pic>
        <p:nvPicPr>
          <p:cNvPr id="6147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QR Reader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QR Codes Give Students a Direct Link</a:t>
            </a:r>
            <a:endParaRPr lang="en-US" sz="3600" dirty="0">
              <a:latin typeface="Arial" charset="0"/>
            </a:endParaRPr>
          </a:p>
        </p:txBody>
      </p:sp>
      <p:sp>
        <p:nvSpPr>
          <p:cNvPr id="59" name="What is a “QR” code?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/>
          </a:bodyPr>
          <a:lstStyle/>
          <a:p>
            <a:pPr marL="36004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800" dirty="0">
                <a:sym typeface="Arial"/>
              </a:rPr>
              <a:t>The benefit of using a QR is that it gives students a direct link.</a:t>
            </a:r>
            <a:endParaRPr lang="en-US" sz="2800" dirty="0"/>
          </a:p>
          <a:p>
            <a:pPr marL="36004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800" dirty="0"/>
              <a:t>Ideal for specific Documents, PowerPoints, PDFs, Webpages, and YouTube videos you want students to have direct access to.</a:t>
            </a:r>
          </a:p>
          <a:p>
            <a:pPr marL="36004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800" dirty="0"/>
              <a:t>You can put files on a sharable cloud drive and create the QR code from the direct link. If the content is already posted with a direct link, use that.</a:t>
            </a:r>
          </a:p>
          <a:p>
            <a:pPr marL="36004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800" dirty="0"/>
              <a:t>Keeps students on task without them wasting time searching through unreliable resources on the web.</a:t>
            </a:r>
          </a:p>
          <a:p>
            <a:pPr marL="36036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sym typeface="Arial"/>
            </a:endParaRPr>
          </a:p>
          <a:p>
            <a:pPr marL="17462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 sz="2800"/>
            </a:pPr>
            <a:endParaRPr sz="2400" dirty="0">
              <a:sym typeface="Arial"/>
            </a:endParaRPr>
          </a:p>
        </p:txBody>
      </p:sp>
      <p:pic>
        <p:nvPicPr>
          <p:cNvPr id="14340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1949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Making QR Codes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sz="2400" dirty="0">
                <a:ea typeface="Arial"/>
                <a:sym typeface="Arial"/>
              </a:rPr>
              <a:t>Make your QR codes for free at                       </a:t>
            </a:r>
            <a:r>
              <a:rPr sz="24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2"/>
              </a:rPr>
              <a:t>http://www.qr-code-generator.com/</a:t>
            </a:r>
            <a:r>
              <a:rPr sz="2400" dirty="0">
                <a:ea typeface="Arial"/>
                <a:sym typeface="Arial"/>
              </a:rPr>
              <a:t> </a:t>
            </a:r>
          </a:p>
        </p:txBody>
      </p:sp>
      <p:pic>
        <p:nvPicPr>
          <p:cNvPr id="15363" name="8CD462D9-D682-4AF4-A6EE-13CE3395978A-L0-001.jpeg" descr="8CD462D9-D682-4AF4-A6EE-13CE3395978A-L0-00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67" y="2641600"/>
            <a:ext cx="6261033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9102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1 – Search for the desired content on Google – be specific on what you want to link to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9.5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943344"/>
            <a:ext cx="7658100" cy="26678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767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2 – Click on the link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3 – Highlight and copy the link URL (webpage address)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02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075382"/>
            <a:ext cx="6388100" cy="1379018"/>
          </a:xfrm>
          <a:prstGeom prst="rect">
            <a:avLst/>
          </a:prstGeom>
        </p:spPr>
      </p:pic>
      <p:pic>
        <p:nvPicPr>
          <p:cNvPr id="4" name="Picture 3" descr="Screen Shot 2018-01-29 at 10.04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318000"/>
            <a:ext cx="8153400" cy="469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975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0781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4 – Paste the URL in the QR Code Generator, then click “Create QR code”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10.0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5900"/>
            <a:ext cx="8349697" cy="3238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737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5 – Download the QR Code jpg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6 – Paste the QR Code on or near the specific piece of equipment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14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2300"/>
            <a:ext cx="2730500" cy="2679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0868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Another Example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r>
              <a:rPr lang="en-US" sz="2400" dirty="0">
                <a:ea typeface="Arial"/>
                <a:sym typeface="Arial"/>
              </a:rPr>
              <a:t>The same process can be done for linking directly to training videos.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1 – Search for the desired video – be specific on what you want to link to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10.52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31781"/>
            <a:ext cx="8915400" cy="406125"/>
          </a:xfrm>
          <a:prstGeom prst="rect">
            <a:avLst/>
          </a:prstGeom>
        </p:spPr>
      </p:pic>
      <p:pic>
        <p:nvPicPr>
          <p:cNvPr id="4" name="Picture 3" descr="Screen Shot 2018-01-29 at 10.54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04815"/>
            <a:ext cx="8686800" cy="14993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209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2 – Click on the video link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3 – Highlight and copy the video URL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10.54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9144000" cy="1578307"/>
          </a:xfrm>
          <a:prstGeom prst="rect">
            <a:avLst/>
          </a:prstGeom>
        </p:spPr>
      </p:pic>
      <p:pic>
        <p:nvPicPr>
          <p:cNvPr id="5" name="Picture 4" descr="Screen Shot 2018-01-29 at 10.56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5143500"/>
            <a:ext cx="5130800" cy="495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2199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4 – Paste the URL in the QR Code Generator, then click “Create QR code”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58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649590"/>
            <a:ext cx="8318500" cy="32799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9923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tegrating QR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Step-by-Step Example (Continued)</a:t>
            </a:r>
          </a:p>
        </p:txBody>
      </p:sp>
      <p:sp>
        <p:nvSpPr>
          <p:cNvPr id="63" name="I remember teaching students about the different search engines in the 1990s. Today, students can just point their smartphones and get info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5 – Download the QR Code jpg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dirty="0">
                <a:ea typeface="Arial"/>
                <a:sym typeface="Arial"/>
              </a:rPr>
              <a:t>Step 6 – Paste the QR Code on or near the specific piece of equipment</a:t>
            </a:r>
          </a:p>
          <a:p>
            <a:pPr marL="300037" indent="-300037" eaLnBrk="1" fontAlgn="auto" hangingPunct="1">
              <a:spcAft>
                <a:spcPts val="0"/>
              </a:spcAft>
              <a:buFontTx/>
              <a:buChar char="•"/>
              <a:defRPr sz="2800"/>
            </a:pPr>
            <a:endParaRPr lang="en-US" sz="2400" dirty="0">
              <a:ea typeface="Arial"/>
              <a:sym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dirty="0">
              <a:ea typeface="Arial"/>
              <a:sym typeface="Arial"/>
            </a:endParaRPr>
          </a:p>
        </p:txBody>
      </p:sp>
      <p:pic>
        <p:nvPicPr>
          <p:cNvPr id="1536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10.59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49600"/>
            <a:ext cx="2628900" cy="2527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870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Integrating Phones and Tablets for Gen Zers in Auto Tech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Arial"/>
              </a:rPr>
              <a:t>The Connected Classroom</a:t>
            </a:r>
            <a:endParaRPr lang="en-US" dirty="0"/>
          </a:p>
        </p:txBody>
      </p:sp>
      <p:sp>
        <p:nvSpPr>
          <p:cNvPr id="13314" name="QR Codes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US" sz="2800" dirty="0"/>
              <a:t>This presentation will focus on four areas:</a:t>
            </a:r>
          </a:p>
          <a:p>
            <a:pPr eaLnBrk="1" hangingPunct="1">
              <a:buFontTx/>
              <a:buChar char="•"/>
            </a:pPr>
            <a:r>
              <a:rPr lang="en-US" sz="2800">
                <a:latin typeface="Arial"/>
              </a:rPr>
              <a:t>Artificial Intelligence, Machine Learning, and Virtual Assistants</a:t>
            </a:r>
            <a:endParaRPr lang="en-US" sz="2800"/>
          </a:p>
          <a:p>
            <a:pPr eaLnBrk="1" hangingPunct="1">
              <a:buFontTx/>
              <a:buChar char="•"/>
            </a:pPr>
            <a:r>
              <a:rPr lang="en-US" sz="2800">
                <a:latin typeface="Arial"/>
              </a:rPr>
              <a:t>QR Codes</a:t>
            </a:r>
          </a:p>
          <a:p>
            <a:pPr eaLnBrk="1" hangingPunct="1">
              <a:buFontTx/>
              <a:buChar char="•"/>
            </a:pPr>
            <a:r>
              <a:rPr lang="en-US" sz="2800">
                <a:latin typeface="Arial"/>
              </a:rPr>
              <a:t>Apps</a:t>
            </a:r>
            <a:endParaRPr lang="en-US"/>
          </a:p>
          <a:p>
            <a:pPr eaLnBrk="1" hangingPunct="1">
              <a:buFontTx/>
              <a:buChar char="•"/>
            </a:pPr>
            <a:r>
              <a:rPr lang="en-US" sz="2800">
                <a:latin typeface="Arial"/>
              </a:rPr>
              <a:t>Videos</a:t>
            </a:r>
            <a:endParaRPr lang="en-US" sz="2800" dirty="0">
              <a:latin typeface="Arial"/>
            </a:endParaRPr>
          </a:p>
          <a:p>
            <a:pPr eaLnBrk="1" hangingPunct="1">
              <a:buFontTx/>
              <a:buChar char="•"/>
            </a:pPr>
            <a:endParaRPr lang="en-US" sz="2800" dirty="0"/>
          </a:p>
        </p:txBody>
      </p:sp>
      <p:pic>
        <p:nvPicPr>
          <p:cNvPr id="13315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QR Reader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Apps</a:t>
            </a:r>
            <a:endParaRPr lang="en-US" sz="3600" dirty="0">
              <a:latin typeface="Arial" charset="0"/>
            </a:endParaRPr>
          </a:p>
        </p:txBody>
      </p:sp>
      <p:pic>
        <p:nvPicPr>
          <p:cNvPr id="14340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4E957A01-9AAF-4E31-BCA3-1DCBEAC67387-L0-001.png" descr="4E957A01-9AAF-4E31-BCA3-1DCBEAC67387-L0-001.png">
            <a:extLst>
              <a:ext uri="{FF2B5EF4-FFF2-40B4-BE49-F238E27FC236}">
                <a16:creationId xmlns:a16="http://schemas.microsoft.com/office/drawing/2014/main" id="{BA97558C-B29F-4FE6-845D-A6295E3F4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7" y="1678362"/>
            <a:ext cx="238918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C8B6F474-E518-4A75-8F88-DD2347BF8E34-L0-001.png" descr="C8B6F474-E518-4A75-8F88-DD2347BF8E34-L0-001.png">
            <a:extLst>
              <a:ext uri="{FF2B5EF4-FFF2-40B4-BE49-F238E27FC236}">
                <a16:creationId xmlns:a16="http://schemas.microsoft.com/office/drawing/2014/main" id="{9CCF2E5B-DFD2-449A-B34C-8670A730F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9" y="1484925"/>
            <a:ext cx="3112575" cy="120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I remember teaching students about the different search engines in the 1990s. Today, students can just point their smartphones and get info.…">
            <a:extLst>
              <a:ext uri="{FF2B5EF4-FFF2-40B4-BE49-F238E27FC236}">
                <a16:creationId xmlns:a16="http://schemas.microsoft.com/office/drawing/2014/main" id="{3928072E-01CA-4DA7-AF9C-C6D470C8EA50}"/>
              </a:ext>
            </a:extLst>
          </p:cNvPr>
          <p:cNvSpPr txBox="1">
            <a:spLocks/>
          </p:cNvSpPr>
          <p:nvPr/>
        </p:nvSpPr>
        <p:spPr bwMode="auto">
          <a:xfrm>
            <a:off x="511444" y="271607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9720" indent="-299720" eaLnBrk="1" fontAlgn="auto" hangingPunct="1">
              <a:spcAft>
                <a:spcPts val="0"/>
              </a:spcAft>
              <a:buFontTx/>
              <a:buChar char="•"/>
              <a:defRPr sz="2800"/>
            </a:pPr>
            <a:r>
              <a:rPr lang="en-US" sz="2400" kern="0" dirty="0">
                <a:sym typeface="Arial"/>
              </a:rPr>
              <a:t>By 2021, it is estimated that there will be over 350 Billion App downloads.</a:t>
            </a:r>
            <a:endParaRPr lang="en-US" sz="240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400" kern="0" dirty="0">
                <a:sym typeface="Arial"/>
              </a:rPr>
              <a:t>Apple App Store has over 2 million apps.</a:t>
            </a:r>
            <a:endParaRPr lang="en-US" sz="240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 sz="2800"/>
            </a:pPr>
            <a:r>
              <a:rPr lang="en-US" sz="2400" kern="0" dirty="0"/>
              <a:t>Google Play has over 3 million apps.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 sz="2800"/>
            </a:pPr>
            <a:endParaRPr lang="en-US" sz="2400" kern="0" dirty="0"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74324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BD II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OBD II App</a:t>
            </a:r>
          </a:p>
        </p:txBody>
      </p:sp>
      <p:pic>
        <p:nvPicPr>
          <p:cNvPr id="2458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r Android Phones…"/>
          <p:cNvSpPr txBox="1"/>
          <p:nvPr/>
        </p:nvSpPr>
        <p:spPr>
          <a:xfrm>
            <a:off x="457201" y="1144664"/>
            <a:ext cx="4028267" cy="294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 err="1">
                <a:latin typeface="Arial"/>
                <a:ea typeface="Arial"/>
                <a:cs typeface="Arial"/>
                <a:sym typeface="Arial"/>
              </a:rPr>
              <a:t>BlueDriver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Developed by professional engineers in North America. Free App (Apple and Android), </a:t>
            </a:r>
            <a:r>
              <a:rPr lang="en-US" sz="2450" kern="0" dirty="0" err="1">
                <a:latin typeface="Arial"/>
                <a:ea typeface="Arial"/>
                <a:cs typeface="Arial"/>
                <a:sym typeface="Arial"/>
              </a:rPr>
              <a:t>BlueDriver</a:t>
            </a: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 Sensor is $99.95</a:t>
            </a:r>
            <a:endParaRPr sz="245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47" y="4001360"/>
            <a:ext cx="1572433" cy="1572433"/>
          </a:xfrm>
          <a:prstGeom prst="rect">
            <a:avLst/>
          </a:prstGeom>
        </p:spPr>
      </p:pic>
      <p:pic>
        <p:nvPicPr>
          <p:cNvPr id="2" name="Picture 1" descr="Screen Shot 2018-01-29 at 6.09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353587"/>
            <a:ext cx="1092200" cy="10640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768A6414-9642-4047-A9F0-5A777F696A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32514" y="1957145"/>
            <a:ext cx="4572000" cy="257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9B2D4-2E97-4C34-AC14-0E52AFEE01BC}"/>
              </a:ext>
            </a:extLst>
          </p:cNvPr>
          <p:cNvSpPr txBox="1"/>
          <p:nvPr/>
        </p:nvSpPr>
        <p:spPr>
          <a:xfrm>
            <a:off x="4847277" y="4640178"/>
            <a:ext cx="402882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1:50 - </a:t>
            </a:r>
            <a:r>
              <a:rPr lang="en-US" sz="800" dirty="0">
                <a:latin typeface="Arial"/>
                <a:hlinkClick r:id="rId7"/>
              </a:rPr>
              <a:t>https://www.youtube.com/watch?v=-aHBBIJwnMI&amp;t=3s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BD II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OBD II App</a:t>
            </a:r>
          </a:p>
        </p:txBody>
      </p:sp>
      <p:sp>
        <p:nvSpPr>
          <p:cNvPr id="134" name="For Android Phones…"/>
          <p:cNvSpPr txBox="1"/>
          <p:nvPr/>
        </p:nvSpPr>
        <p:spPr>
          <a:xfrm>
            <a:off x="147638" y="1417638"/>
            <a:ext cx="5545137" cy="473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Torque Pro and Torque Lite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“See what your car is doing in realtime, get OBD fault codes, car performance, sensor data and more! Torque is a vehicle / car performance / diagnostics tool and scanner that uses an OBD II Bluetooth adapter to connect to your OBD2 engine management / ECU.” Cost $4.95 + OBD II Bluetooth Adapter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The Lite Version is Free</a:t>
            </a:r>
          </a:p>
        </p:txBody>
      </p:sp>
      <p:pic>
        <p:nvPicPr>
          <p:cNvPr id="26627" name="Screen Shot 2017-07-12 at 12.08.35 AM.png" descr="Screen Shot 2017-07-12 at 12.08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417638"/>
            <a:ext cx="15303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8" name="Screen Shot 2017-07-12 at 12.09.15 AM.png" descr="Screen Shot 2017-07-12 at 12.09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2994025"/>
            <a:ext cx="15128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9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6.08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0" y="972456"/>
            <a:ext cx="1270000" cy="12246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BD II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OBD II App</a:t>
            </a:r>
          </a:p>
        </p:txBody>
      </p:sp>
      <p:sp>
        <p:nvSpPr>
          <p:cNvPr id="139" name="For iOS, Android, and Windows…"/>
          <p:cNvSpPr txBox="1"/>
          <p:nvPr/>
        </p:nvSpPr>
        <p:spPr>
          <a:xfrm>
            <a:off x="533400" y="1828800"/>
            <a:ext cx="3695700" cy="466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DashCommand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“DashCommand is an app for your car. It turns your phone or tablet into an advanced display for your engine.” 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$9.99 + OBD II Connector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51" name="Screen Shot 2017-07-12 at 12.11.49 AM.png" descr="Screen Shot 2017-07-12 at 12.1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638300"/>
            <a:ext cx="18526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652" name="Screen Shot 2017-07-12 at 12.12.15 AM.png" descr="Screen Shot 2017-07-12 at 12.12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205163"/>
            <a:ext cx="14414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653" name="Screen Shot 2017-07-12 at 12.12.46 AM.png" descr="Screen Shot 2017-07-12 at 12.12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760413"/>
            <a:ext cx="133191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654" name="Picture 4" descr="4th-Car-and-Blue-Gradi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6.10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64" y="4876800"/>
            <a:ext cx="1219335" cy="1206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BD II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OBD II App</a:t>
            </a:r>
          </a:p>
        </p:txBody>
      </p:sp>
      <p:sp>
        <p:nvSpPr>
          <p:cNvPr id="139" name="For iOS, Android, and Windows…"/>
          <p:cNvSpPr txBox="1"/>
          <p:nvPr/>
        </p:nvSpPr>
        <p:spPr>
          <a:xfrm>
            <a:off x="533400" y="1828800"/>
            <a:ext cx="5003800" cy="536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OBD Fusion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800" dirty="0"/>
              <a:t>OBD Fusion is an app for your car that allows you to read OBD2 vehicle data directly from your iPhone, iPod Touch, iPad, or Android phone or tablet.</a:t>
            </a: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” 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3.99 to $</a:t>
            </a: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9.99 + OBD II Connector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endParaRPr sz="1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54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6.0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57" y="1828800"/>
            <a:ext cx="1481343" cy="2590800"/>
          </a:xfrm>
          <a:prstGeom prst="rect">
            <a:avLst/>
          </a:prstGeom>
        </p:spPr>
      </p:pic>
      <p:pic>
        <p:nvPicPr>
          <p:cNvPr id="3" name="Picture 2" descr="Screen Shot 2018-01-29 at 6.04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3169287"/>
            <a:ext cx="1574799" cy="2736213"/>
          </a:xfrm>
          <a:prstGeom prst="rect">
            <a:avLst/>
          </a:prstGeom>
        </p:spPr>
      </p:pic>
      <p:pic>
        <p:nvPicPr>
          <p:cNvPr id="4" name="Picture 3" descr="Screen Shot 2018-01-29 at 6.04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9" y="1714500"/>
            <a:ext cx="1184003" cy="1155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0880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BD II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OBD II Sensors/Dongles/Connectors</a:t>
            </a:r>
          </a:p>
        </p:txBody>
      </p:sp>
      <p:sp>
        <p:nvSpPr>
          <p:cNvPr id="134" name="For Android Phones…"/>
          <p:cNvSpPr txBox="1"/>
          <p:nvPr/>
        </p:nvSpPr>
        <p:spPr>
          <a:xfrm>
            <a:off x="147638" y="1417638"/>
            <a:ext cx="8856662" cy="184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BAFX Products OBD II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21.99 to $26.25 on Amazon </a:t>
            </a: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(Note: I</a:t>
            </a:r>
            <a:r>
              <a:rPr lang="en-US" sz="2000" dirty="0"/>
              <a:t>f purchasing 5 or more units, contact BAFX directly at </a:t>
            </a:r>
            <a:r>
              <a:rPr lang="en-US" sz="2000" u="sng" dirty="0">
                <a:hlinkClick r:id="rId2"/>
              </a:rPr>
              <a:t>info@bafxpro.com</a:t>
            </a:r>
            <a:r>
              <a:rPr lang="en-US" sz="2000" dirty="0"/>
              <a:t> for discount information.)</a:t>
            </a: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2450" kern="0" dirty="0">
                <a:latin typeface="Arial"/>
                <a:ea typeface="Arial"/>
                <a:cs typeface="Arial"/>
                <a:sym typeface="Arial"/>
                <a:hlinkClick r:id="rId3"/>
              </a:rPr>
              <a:t>www.bafxpro.com</a:t>
            </a: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45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29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746500"/>
            <a:ext cx="320040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600" dirty="0"/>
              <a:t>Supports ALL OBD2 protocols!</a:t>
            </a:r>
          </a:p>
          <a:p>
            <a:r>
              <a:rPr lang="en-US" sz="1600" dirty="0"/>
              <a:t>SAE J1850 PWM</a:t>
            </a:r>
          </a:p>
          <a:p>
            <a:r>
              <a:rPr lang="en-US" sz="1600" dirty="0"/>
              <a:t>SAE J1850 VPW</a:t>
            </a:r>
          </a:p>
          <a:p>
            <a:r>
              <a:rPr lang="en-US" sz="1600" dirty="0"/>
              <a:t>ISO9141-2</a:t>
            </a:r>
          </a:p>
          <a:p>
            <a:r>
              <a:rPr lang="en-US" sz="1600" dirty="0"/>
              <a:t>ISO14230-4 KWP</a:t>
            </a:r>
          </a:p>
          <a:p>
            <a:r>
              <a:rPr lang="en-US" sz="1600" dirty="0"/>
              <a:t>ISO15765-4 CAN</a:t>
            </a:r>
          </a:p>
          <a:p>
            <a:r>
              <a:rPr lang="en-US" sz="1600" dirty="0"/>
              <a:t>SAE J1939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B50E7B6-E75F-43C4-9ADA-2965BC62E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67" y="3226533"/>
            <a:ext cx="5922014" cy="24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7162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art Lookup and Training App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Part Lookup and Training App</a:t>
            </a:r>
          </a:p>
        </p:txBody>
      </p:sp>
      <p:sp>
        <p:nvSpPr>
          <p:cNvPr id="145" name="Dayco App…"/>
          <p:cNvSpPr txBox="1"/>
          <p:nvPr/>
        </p:nvSpPr>
        <p:spPr>
          <a:xfrm>
            <a:off x="685800" y="1447800"/>
            <a:ext cx="8124825" cy="183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Dayco App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Part Finder</a:t>
            </a:r>
            <a:r>
              <a:rPr lang="en-US"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Learning Center 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u="sng" kern="0" dirty="0">
                <a:solidFill>
                  <a:schemeClr val="tx1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www.daycoproducts.com/dayco-app</a:t>
            </a:r>
            <a:r>
              <a:rPr lang="en-US" u="sng" kern="0" dirty="0">
                <a:solidFill>
                  <a:schemeClr val="tx1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kern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00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9.3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16030"/>
            <a:ext cx="7962900" cy="29482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art Lookup and Training App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Part Lookup and Training App</a:t>
            </a:r>
          </a:p>
        </p:txBody>
      </p:sp>
      <p:sp>
        <p:nvSpPr>
          <p:cNvPr id="145" name="Dayco App…"/>
          <p:cNvSpPr txBox="1"/>
          <p:nvPr/>
        </p:nvSpPr>
        <p:spPr>
          <a:xfrm>
            <a:off x="685800" y="1447800"/>
            <a:ext cx="8124825" cy="183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 err="1">
                <a:latin typeface="Arial"/>
                <a:ea typeface="Arial"/>
                <a:cs typeface="Arial"/>
                <a:sym typeface="Arial"/>
              </a:rPr>
              <a:t>NaviGates</a:t>
            </a: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 App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Part Finder</a:t>
            </a:r>
            <a:r>
              <a:rPr lang="en-US"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Belt Routing, and Part Pictures 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u="sng" kern="0" dirty="0">
                <a:solidFill>
                  <a:schemeClr val="tx1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www.gates.com/resources/mobile-apps/navigates</a:t>
            </a:r>
            <a:r>
              <a:rPr lang="en-US" u="sng" kern="0" dirty="0">
                <a:solidFill>
                  <a:schemeClr val="tx1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kern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00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8-01-29 at 9.51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4" y="3428999"/>
            <a:ext cx="1582406" cy="2651765"/>
          </a:xfrm>
          <a:prstGeom prst="rect">
            <a:avLst/>
          </a:prstGeom>
        </p:spPr>
      </p:pic>
      <p:pic>
        <p:nvPicPr>
          <p:cNvPr id="4" name="Picture 3" descr="Screen Shot 2018-01-29 at 9.56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1" y="3419931"/>
            <a:ext cx="1489488" cy="2660833"/>
          </a:xfrm>
          <a:prstGeom prst="rect">
            <a:avLst/>
          </a:prstGeom>
        </p:spPr>
      </p:pic>
      <p:pic>
        <p:nvPicPr>
          <p:cNvPr id="5" name="Picture 4" descr="Screen Shot 2018-01-29 at 9.57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62" y="3419931"/>
            <a:ext cx="1586763" cy="26517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565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art Lookup and Training App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Part Lookup and Training App</a:t>
            </a:r>
          </a:p>
        </p:txBody>
      </p:sp>
      <p:sp>
        <p:nvSpPr>
          <p:cNvPr id="145" name="Dayco App…"/>
          <p:cNvSpPr txBox="1"/>
          <p:nvPr/>
        </p:nvSpPr>
        <p:spPr>
          <a:xfrm>
            <a:off x="685800" y="1447800"/>
            <a:ext cx="8124825" cy="1433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SMP Parts</a:t>
            </a: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 App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Part Finder</a:t>
            </a:r>
            <a:r>
              <a:rPr lang="en-US" sz="245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Part Pictures, and “Just the Facts”</a:t>
            </a:r>
          </a:p>
        </p:txBody>
      </p:sp>
      <p:pic>
        <p:nvPicPr>
          <p:cNvPr id="29700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0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2" y="2997200"/>
            <a:ext cx="1697815" cy="3022599"/>
          </a:xfrm>
          <a:prstGeom prst="rect">
            <a:avLst/>
          </a:prstGeom>
        </p:spPr>
      </p:pic>
      <p:pic>
        <p:nvPicPr>
          <p:cNvPr id="6" name="Picture 5" descr="Screen Shot 2018-01-29 at 10.04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40" y="3000084"/>
            <a:ext cx="1699553" cy="3022599"/>
          </a:xfrm>
          <a:prstGeom prst="rect">
            <a:avLst/>
          </a:prstGeom>
        </p:spPr>
      </p:pic>
      <p:pic>
        <p:nvPicPr>
          <p:cNvPr id="7" name="Picture 6" descr="Screen Shot 2018-01-29 at 10.04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01" y="2997200"/>
            <a:ext cx="1700300" cy="30254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78220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484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afety App"/>
          <p:cNvSpPr txBox="1">
            <a:spLocks noGrp="1"/>
          </p:cNvSpPr>
          <p:nvPr>
            <p:ph type="title" idx="4294967295"/>
          </p:nvPr>
        </p:nvSpPr>
        <p:spPr>
          <a:xfrm>
            <a:off x="542925" y="479425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Safety App</a:t>
            </a:r>
          </a:p>
        </p:txBody>
      </p:sp>
      <p:pic>
        <p:nvPicPr>
          <p:cNvPr id="31746" name="F8C79449-6AB6-401F-B576-964865F6F4FE-L0-001.jpeg" descr="F8C79449-6AB6-401F-B576-964865F6F4FE-L0-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73" y="2108200"/>
            <a:ext cx="225640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6" name="NIOSH SLM…"/>
          <p:cNvSpPr txBox="1"/>
          <p:nvPr/>
        </p:nvSpPr>
        <p:spPr>
          <a:xfrm>
            <a:off x="381000" y="1272972"/>
            <a:ext cx="5638800" cy="492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NIOSH SLM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“The NIOSH Sound Level Meter mobile application is a tool to measure sound levels in the workplace and provide noise exposure parameters to help reduce occupational noise-induced hearing loss.”</a:t>
            </a:r>
            <a:endParaRPr lang="en-US" sz="2450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Note: Decibel (dB) scale is logarithmic (based on multiplication). This means that an impact wrench at 110 dB has 100,000 times the sound pressure than a normal conversation at 60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dB.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The problem is that a 10 dB increase may only sound twice as loud in your ears, but it actually represents 10 times the sound pressure.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48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90847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Artificial Intelligence (AI) and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Machine Learning (ML)</a:t>
            </a:r>
          </a:p>
        </p:txBody>
      </p:sp>
      <p:sp>
        <p:nvSpPr>
          <p:cNvPr id="32" name="With your colleague next to you, take a couple of minutes to identify 5 ways that students from Gen Z learn differently than other students you have had in the past? Rank these items 1 to 5 with 1 being the most important difference.…"/>
          <p:cNvSpPr txBox="1">
            <a:spLocks noGrp="1"/>
          </p:cNvSpPr>
          <p:nvPr>
            <p:ph type="body" sz="half" idx="4294967295"/>
          </p:nvPr>
        </p:nvSpPr>
        <p:spPr>
          <a:xfrm>
            <a:off x="4420645" y="4813113"/>
            <a:ext cx="3742841" cy="291885"/>
          </a:xfrm>
        </p:spPr>
        <p:txBody>
          <a:bodyPr>
            <a:normAutofit/>
          </a:bodyPr>
          <a:lstStyle/>
          <a:p>
            <a:pPr marL="0" indent="0" defTabSz="896111" eaLnBrk="1" fontAlgn="auto" hangingPunct="1">
              <a:spcBef>
                <a:spcPts val="500"/>
              </a:spcBef>
              <a:spcAft>
                <a:spcPts val="0"/>
              </a:spcAft>
              <a:buNone/>
              <a:defRPr sz="2352"/>
            </a:pPr>
            <a:r>
              <a:rPr lang="en-US" sz="800" dirty="0"/>
              <a:t>YouTube Video – Time 4:52 - </a:t>
            </a:r>
            <a:r>
              <a:rPr lang="en-US" sz="800" dirty="0">
                <a:hlinkClick r:id="rId3"/>
              </a:rPr>
              <a:t>https://www.youtube.com/watch?v=ihd9zrW6DOk</a:t>
            </a:r>
            <a:r>
              <a:rPr lang="en-US" sz="800" dirty="0"/>
              <a:t> 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385281" y="1506537"/>
            <a:ext cx="3559995" cy="38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dirty="0"/>
              <a:t>“While AI is the broad science of mimicking human abilities, machine learning is a specific subset of AI that trains a machine how to learn.” </a:t>
            </a:r>
            <a:endParaRPr lang="en-US" sz="800" kern="0" dirty="0">
              <a:cs typeface="Arial" charset="0"/>
            </a:endParaRP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2A9D15D1-2C30-4FF7-B59C-4F439E78A9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14061" y="1918400"/>
            <a:ext cx="4572000" cy="2571750"/>
          </a:xfrm>
          <a:prstGeom prst="rect">
            <a:avLst/>
          </a:prstGeom>
        </p:spPr>
      </p:pic>
      <p:sp>
        <p:nvSpPr>
          <p:cNvPr id="4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D419387C-2FB3-4BA4-9D4B-B9751F46E26F}"/>
              </a:ext>
            </a:extLst>
          </p:cNvPr>
          <p:cNvSpPr txBox="1">
            <a:spLocks/>
          </p:cNvSpPr>
          <p:nvPr/>
        </p:nvSpPr>
        <p:spPr bwMode="auto">
          <a:xfrm>
            <a:off x="732047" y="5526035"/>
            <a:ext cx="2859438" cy="2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Source: </a:t>
            </a:r>
            <a:r>
              <a:rPr lang="en-US" sz="800" kern="0" dirty="0">
                <a:hlinkClick r:id="rId6"/>
              </a:rPr>
              <a:t>https://www.sas.com/en_us/insights/articles/big-data/artificial-intelligence-machine-learning-deep-learning-and-beyond.html</a:t>
            </a:r>
            <a:r>
              <a:rPr lang="en-US" sz="800" kern="0" dirty="0"/>
              <a:t> </a:t>
            </a:r>
            <a:endParaRPr lang="en-US"/>
          </a:p>
          <a:p>
            <a:pPr marL="0" indent="0" defTabSz="896111" eaLnBrk="1" fontAlgn="auto" hangingPunct="1">
              <a:spcBef>
                <a:spcPts val="500"/>
              </a:spcBef>
              <a:spcAft>
                <a:spcPts val="0"/>
              </a:spcAft>
              <a:buFontTx/>
              <a:buNone/>
              <a:defRPr sz="2352"/>
            </a:pPr>
            <a:endParaRPr lang="en-US" sz="800" kern="0" dirty="0"/>
          </a:p>
        </p:txBody>
      </p:sp>
    </p:spTree>
    <p:extLst>
      <p:ext uri="{BB962C8B-B14F-4D97-AF65-F5344CB8AC3E}">
        <p14:creationId xmlns:p14="http://schemas.microsoft.com/office/powerpoint/2010/main" val="3368948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afety App"/>
          <p:cNvSpPr txBox="1">
            <a:spLocks noGrp="1"/>
          </p:cNvSpPr>
          <p:nvPr>
            <p:ph type="title" idx="4294967295"/>
          </p:nvPr>
        </p:nvSpPr>
        <p:spPr>
          <a:xfrm>
            <a:off x="542925" y="479425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Safety Apps</a:t>
            </a:r>
          </a:p>
        </p:txBody>
      </p:sp>
      <p:sp>
        <p:nvSpPr>
          <p:cNvPr id="156" name="NIOSH SLM…"/>
          <p:cNvSpPr txBox="1"/>
          <p:nvPr/>
        </p:nvSpPr>
        <p:spPr>
          <a:xfrm>
            <a:off x="380999" y="1272972"/>
            <a:ext cx="6215035" cy="92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Sound Meter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Android</a:t>
            </a:r>
          </a:p>
        </p:txBody>
      </p:sp>
      <p:pic>
        <p:nvPicPr>
          <p:cNvPr id="31748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1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2618913"/>
            <a:ext cx="1548620" cy="2748879"/>
          </a:xfrm>
          <a:prstGeom prst="rect">
            <a:avLst/>
          </a:prstGeom>
        </p:spPr>
      </p:pic>
      <p:sp>
        <p:nvSpPr>
          <p:cNvPr id="7" name="NIOSH SLM…"/>
          <p:cNvSpPr txBox="1"/>
          <p:nvPr/>
        </p:nvSpPr>
        <p:spPr>
          <a:xfrm>
            <a:off x="5052233" y="1272972"/>
            <a:ext cx="3687734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Sound Meter &amp; Noise Detector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Android</a:t>
            </a:r>
          </a:p>
        </p:txBody>
      </p:sp>
      <p:pic>
        <p:nvPicPr>
          <p:cNvPr id="3" name="Picture 2" descr="Screen Shot 2018-01-29 at 10.1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306974"/>
            <a:ext cx="1443677" cy="1412064"/>
          </a:xfrm>
          <a:prstGeom prst="rect">
            <a:avLst/>
          </a:prstGeom>
        </p:spPr>
      </p:pic>
      <p:pic>
        <p:nvPicPr>
          <p:cNvPr id="4" name="Picture 3" descr="Screen Shot 2018-01-29 at 10.17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88" y="2632318"/>
            <a:ext cx="1589412" cy="2806700"/>
          </a:xfrm>
          <a:prstGeom prst="rect">
            <a:avLst/>
          </a:prstGeom>
        </p:spPr>
      </p:pic>
      <p:pic>
        <p:nvPicPr>
          <p:cNvPr id="5" name="Picture 4" descr="Screen Shot 2018-01-29 at 10.16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06974"/>
            <a:ext cx="1473200" cy="14428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1850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afety App"/>
          <p:cNvSpPr txBox="1">
            <a:spLocks noGrp="1"/>
          </p:cNvSpPr>
          <p:nvPr>
            <p:ph type="title" idx="4294967295"/>
          </p:nvPr>
        </p:nvSpPr>
        <p:spPr>
          <a:xfrm>
            <a:off x="542925" y="479425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Safety App</a:t>
            </a:r>
          </a:p>
        </p:txBody>
      </p:sp>
      <p:sp>
        <p:nvSpPr>
          <p:cNvPr id="156" name="NIOSH SLM…"/>
          <p:cNvSpPr txBox="1"/>
          <p:nvPr/>
        </p:nvSpPr>
        <p:spPr>
          <a:xfrm>
            <a:off x="380999" y="1476172"/>
            <a:ext cx="6215035" cy="92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First Aid – American Red Cross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</p:txBody>
      </p:sp>
      <p:pic>
        <p:nvPicPr>
          <p:cNvPr id="31748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8-01-30 at 4.1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3212558"/>
            <a:ext cx="1730375" cy="1791242"/>
          </a:xfrm>
          <a:prstGeom prst="rect">
            <a:avLst/>
          </a:prstGeom>
        </p:spPr>
      </p:pic>
      <p:pic>
        <p:nvPicPr>
          <p:cNvPr id="8" name="Picture 7" descr="Screen Shot 2018-01-30 at 4.14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52" y="2404631"/>
            <a:ext cx="5930748" cy="33285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0396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peed App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Specialty App</a:t>
            </a:r>
          </a:p>
        </p:txBody>
      </p:sp>
      <p:sp>
        <p:nvSpPr>
          <p:cNvPr id="160" name="SpeedView: GPS Speedometer…"/>
          <p:cNvSpPr txBox="1"/>
          <p:nvPr/>
        </p:nvSpPr>
        <p:spPr>
          <a:xfrm>
            <a:off x="685800" y="1519277"/>
            <a:ext cx="4210050" cy="4657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TREMEC Toolbox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/>
            </a:pP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800" dirty="0"/>
              <a:t>The TREMEC Toolbox will help you simplify driveline setup, predict the effects of changing gear ratios and tire size, and calculate vehicle speed and RPM variables.</a:t>
            </a:r>
            <a:r>
              <a:rPr sz="2450" kern="0" dirty="0"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pic>
        <p:nvPicPr>
          <p:cNvPr id="33795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42375" y="59102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DB5E6D9E-0078-4885-A790-788CD075D1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33125" y="1799733"/>
            <a:ext cx="3826352" cy="2149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27DB0-5797-4FF2-8054-B118A9D599DF}"/>
              </a:ext>
            </a:extLst>
          </p:cNvPr>
          <p:cNvSpPr txBox="1"/>
          <p:nvPr/>
        </p:nvSpPr>
        <p:spPr>
          <a:xfrm>
            <a:off x="5091991" y="4181515"/>
            <a:ext cx="45720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1:08 - </a:t>
            </a:r>
            <a:r>
              <a:rPr lang="en-US" sz="800" dirty="0">
                <a:latin typeface="Arial"/>
                <a:hlinkClick r:id="rId5"/>
              </a:rPr>
              <a:t>https://www.youtube.com/watch?v=JIE6BmbHk2Q</a:t>
            </a:r>
            <a:r>
              <a:rPr lang="en-US" sz="800" dirty="0">
                <a:latin typeface="Arial"/>
              </a:rPr>
              <a:t>   ​​</a:t>
            </a:r>
            <a:endParaRPr lang="en-US" sz="800" b="0" i="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acher Productivity App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Translation App</a:t>
            </a:r>
          </a:p>
        </p:txBody>
      </p:sp>
      <p:pic>
        <p:nvPicPr>
          <p:cNvPr id="37890" name="AE6D46A4-8B9D-4E4F-8624-BA4266066011-L0-001.jpeg" descr="AE6D46A4-8B9D-4E4F-8624-BA4266066011-L0-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754188"/>
            <a:ext cx="24669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891" name="Google Translate…"/>
          <p:cNvSpPr txBox="1">
            <a:spLocks noChangeArrowheads="1"/>
          </p:cNvSpPr>
          <p:nvPr/>
        </p:nvSpPr>
        <p:spPr bwMode="auto">
          <a:xfrm>
            <a:off x="931863" y="1838325"/>
            <a:ext cx="4222750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4572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4572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en-US" sz="2800" b="1" dirty="0"/>
              <a:t>Google Translate </a:t>
            </a:r>
          </a:p>
          <a:p>
            <a:pPr eaLnBrk="1">
              <a:spcBef>
                <a:spcPts val="1000"/>
              </a:spcBef>
            </a:pP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1800" kern="0" dirty="0" err="1">
                <a:latin typeface="Arial"/>
                <a:ea typeface="Arial"/>
                <a:cs typeface="Arial"/>
                <a:sym typeface="Arial"/>
              </a:rPr>
              <a:t>iOS</a:t>
            </a:r>
            <a:r>
              <a:rPr lang="en-US" sz="1800" kern="0" dirty="0">
                <a:latin typeface="Arial"/>
                <a:ea typeface="Arial"/>
                <a:cs typeface="Arial"/>
                <a:sym typeface="Arial"/>
              </a:rPr>
              <a:t> and Android</a:t>
            </a:r>
          </a:p>
          <a:p>
            <a:pPr eaLnBrk="1">
              <a:spcBef>
                <a:spcPts val="1000"/>
              </a:spcBef>
            </a:pPr>
            <a:r>
              <a:rPr lang="ja-JP" altLang="en-US" dirty="0">
                <a:latin typeface="Arial"/>
                <a:cs typeface="Arial"/>
              </a:rPr>
              <a:t>“</a:t>
            </a:r>
            <a:r>
              <a:rPr lang="en-US" altLang="ja-JP" dirty="0">
                <a:latin typeface="Arial"/>
                <a:cs typeface="Arial"/>
              </a:rPr>
              <a:t>Instant camera translation: Use your camera to translate text instantly in 38 languages.</a:t>
            </a:r>
            <a:r>
              <a:rPr lang="ja-JP" altLang="en-US" dirty="0">
                <a:latin typeface="Arial"/>
                <a:cs typeface="Arial"/>
              </a:rPr>
              <a:t>”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7892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1-29 at 10.20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31000"/>
            <a:ext cx="1778000" cy="17411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Organizing Apps into Systems and Content Area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>
            <a:lvl1pPr defTabSz="768095">
              <a:defRPr sz="3696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ea typeface="Arial"/>
                <a:sym typeface="Arial"/>
              </a:rPr>
              <a:t>Organizing Apps into </a:t>
            </a:r>
            <a:br>
              <a:rPr lang="en-US" sz="3600" dirty="0">
                <a:ea typeface="Arial"/>
                <a:sym typeface="Arial"/>
              </a:rPr>
            </a:br>
            <a:r>
              <a:rPr sz="3600" dirty="0">
                <a:ea typeface="Arial"/>
                <a:sym typeface="Arial"/>
              </a:rPr>
              <a:t>Systems and Content Areas</a:t>
            </a:r>
          </a:p>
        </p:txBody>
      </p:sp>
      <p:sp>
        <p:nvSpPr>
          <p:cNvPr id="200" name="AutoUpkeep.com…"/>
          <p:cNvSpPr txBox="1"/>
          <p:nvPr/>
        </p:nvSpPr>
        <p:spPr>
          <a:xfrm>
            <a:off x="609600" y="1676400"/>
            <a:ext cx="83947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sz="2800" b="1" kern="0" dirty="0">
                <a:latin typeface="Arial"/>
                <a:ea typeface="Arial"/>
                <a:cs typeface="Arial"/>
                <a:sym typeface="Arial"/>
              </a:rPr>
              <a:t>AutoUpkeep.com</a:t>
            </a:r>
          </a:p>
          <a:p>
            <a:pPr defTabSz="457200" fontAlgn="auto" hangingPunct="0">
              <a:spcBef>
                <a:spcPts val="900"/>
              </a:spcBef>
              <a:spcAft>
                <a:spcPts val="0"/>
              </a:spcAft>
              <a:defRPr sz="1600"/>
            </a:pPr>
            <a:r>
              <a:rPr lang="en-US" sz="2450" kern="0" dirty="0">
                <a:latin typeface="Arial"/>
                <a:ea typeface="Arial"/>
                <a:cs typeface="Arial"/>
                <a:sym typeface="Arial"/>
              </a:rPr>
              <a:t>Go to </a:t>
            </a:r>
            <a:r>
              <a:rPr lang="en-US" sz="245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www</a:t>
            </a:r>
            <a:r>
              <a:rPr sz="245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.</a:t>
            </a:r>
            <a:r>
              <a:rPr lang="en-US" sz="245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AutoUpkeep</a:t>
            </a:r>
            <a:r>
              <a:rPr sz="245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.com/apps</a:t>
            </a:r>
            <a:r>
              <a:rPr lang="en-US" sz="245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/</a:t>
            </a:r>
            <a:endParaRPr lang="en-US" sz="2450" u="sng" kern="0" dirty="0">
              <a:solidFill>
                <a:srgbClr val="009999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6084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32B0949-1D91-4831-B8ED-4AF4289DF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83" y="2805686"/>
            <a:ext cx="5107689" cy="33756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What apps do you recommend?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What apps do you recommend?</a:t>
            </a:r>
          </a:p>
        </p:txBody>
      </p:sp>
      <p:sp>
        <p:nvSpPr>
          <p:cNvPr id="47106" name="Discussion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077200" cy="4724400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/>
              <a:t>Discussion</a:t>
            </a:r>
            <a:r>
              <a:rPr lang="is-IS" sz="2800"/>
              <a:t>…</a:t>
            </a:r>
            <a:endParaRPr lang="en-US" sz="2800"/>
          </a:p>
        </p:txBody>
      </p:sp>
      <p:pic>
        <p:nvPicPr>
          <p:cNvPr id="47107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YouTube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Arial"/>
                <a:sym typeface="Arial"/>
              </a:rPr>
              <a:t>Safety Training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Arial"/>
                <a:sym typeface="Arial"/>
              </a:rPr>
              <a:t>How-To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Arial"/>
                <a:sym typeface="Arial"/>
              </a:rPr>
              <a:t>Product Information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Arial"/>
                <a:sym typeface="Arial"/>
              </a:rPr>
              <a:t>Entertainment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>
              <a:ea typeface="Arial"/>
              <a:sym typeface="Arial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>
              <a:ea typeface="Arial"/>
              <a:sym typeface="Arial"/>
            </a:endParaRPr>
          </a:p>
        </p:txBody>
      </p:sp>
      <p:pic>
        <p:nvPicPr>
          <p:cNvPr id="48131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D80D5CCD-D60D-0548-AE0B-0A8500D21E01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8F7D2-AAB3-4564-BADD-C72973BE5765}"/>
              </a:ext>
            </a:extLst>
          </p:cNvPr>
          <p:cNvSpPr txBox="1"/>
          <p:nvPr/>
        </p:nvSpPr>
        <p:spPr>
          <a:xfrm>
            <a:off x="4568808" y="4378734"/>
            <a:ext cx="40467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1:44 - </a:t>
            </a:r>
            <a:r>
              <a:rPr lang="en-US" sz="800" dirty="0">
                <a:latin typeface="Arial"/>
                <a:hlinkClick r:id="rId4"/>
              </a:rPr>
              <a:t>https://www.youtube.com/watch?v=Ec3EKM5YVT0&amp;list=PLnDMnCUQ_YoAqGwD8YjFxu9onT64iF-3o&amp;index=12</a:t>
            </a:r>
            <a:r>
              <a:rPr lang="en-US" sz="800" dirty="0">
                <a:latin typeface="Arial"/>
              </a:rPr>
              <a:t> </a:t>
            </a:r>
            <a:endParaRPr lang="en-US" sz="800" b="0" i="0" dirty="0">
              <a:latin typeface="Arial"/>
              <a:cs typeface="Arial"/>
            </a:endParaRPr>
          </a:p>
        </p:txBody>
      </p:sp>
      <p:pic>
        <p:nvPicPr>
          <p:cNvPr id="10" name="Picture 10">
            <a:hlinkClick r:id="" action="ppaction://media"/>
            <a:extLst>
              <a:ext uri="{FF2B5EF4-FFF2-40B4-BE49-F238E27FC236}">
                <a16:creationId xmlns:a16="http://schemas.microsoft.com/office/drawing/2014/main" id="{6CCCA3EF-A006-4628-B387-7325988514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93141" y="1495588"/>
            <a:ext cx="5003691" cy="28170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Institutions/Organizations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762000" y="3048000"/>
            <a:ext cx="32004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My Car Does What - from the University of Iowa </a:t>
            </a:r>
          </a:p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https://www.youtube.com/channel/UCC_ryywrY-v79f_Q34A_bcg</a:t>
            </a:r>
            <a:r>
              <a:rPr sz="800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9157" name="National Highway Traffic Safety Admin."/>
          <p:cNvSpPr txBox="1">
            <a:spLocks noChangeArrowheads="1"/>
          </p:cNvSpPr>
          <p:nvPr/>
        </p:nvSpPr>
        <p:spPr bwMode="auto">
          <a:xfrm>
            <a:off x="5249863" y="3048000"/>
            <a:ext cx="3894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>
              <a:spcBef>
                <a:spcPts val="300"/>
              </a:spcBef>
            </a:pPr>
            <a:r>
              <a:rPr lang="en-US" sz="1700"/>
              <a:t>National Highway Traffic Safety Admin.</a:t>
            </a:r>
          </a:p>
          <a:p>
            <a:pPr eaLnBrk="1">
              <a:spcBef>
                <a:spcPts val="100"/>
              </a:spcBef>
            </a:pPr>
            <a:r>
              <a:rPr lang="en-US" sz="1600"/>
              <a:t> </a:t>
            </a:r>
            <a:r>
              <a:rPr lang="en-US" sz="800"/>
              <a:t> </a:t>
            </a:r>
          </a:p>
        </p:txBody>
      </p:sp>
      <p:sp>
        <p:nvSpPr>
          <p:cNvPr id="211" name="https://m.youtube.com/user/USDOTNHTSA"/>
          <p:cNvSpPr txBox="1"/>
          <p:nvPr/>
        </p:nvSpPr>
        <p:spPr>
          <a:xfrm>
            <a:off x="5484813" y="3427413"/>
            <a:ext cx="223875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https://www.youtube.com/user/USDOTNHTSA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13" name="Insurance Institute for Highway Safety…"/>
          <p:cNvSpPr txBox="1"/>
          <p:nvPr/>
        </p:nvSpPr>
        <p:spPr>
          <a:xfrm>
            <a:off x="762000" y="5492750"/>
            <a:ext cx="354488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Insurance Institute for Highway Safety</a:t>
            </a:r>
          </a:p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https://www.youtube.com/user/iihs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15" name="AAA…"/>
          <p:cNvSpPr txBox="1"/>
          <p:nvPr/>
        </p:nvSpPr>
        <p:spPr>
          <a:xfrm>
            <a:off x="5476875" y="5492750"/>
            <a:ext cx="354488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AAA</a:t>
            </a:r>
          </a:p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https://www.youtube.com/user/AAA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3" name="Picture 3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678E07C2-27B6-4308-A8F9-BA46C914F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17" y="1837540"/>
            <a:ext cx="3200399" cy="83492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5DDBD3E-3C70-4F3A-8D08-6DBC72A0E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1835215"/>
            <a:ext cx="3068664" cy="777583"/>
          </a:xfrm>
          <a:prstGeom prst="rect">
            <a:avLst/>
          </a:prstGeom>
        </p:spPr>
      </p:pic>
      <p:pic>
        <p:nvPicPr>
          <p:cNvPr id="7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CAD55714-4F27-4A22-B9D8-68FEA845E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417" y="4323670"/>
            <a:ext cx="3200400" cy="837624"/>
          </a:xfrm>
          <a:prstGeom prst="rect">
            <a:avLst/>
          </a:prstGeom>
        </p:spPr>
      </p:pic>
      <p:pic>
        <p:nvPicPr>
          <p:cNvPr id="9" name="Picture 9" descr="A close up of a lush green forest&#10;&#10;Description generated with high confidence">
            <a:extLst>
              <a:ext uri="{FF2B5EF4-FFF2-40B4-BE49-F238E27FC236}">
                <a16:creationId xmlns:a16="http://schemas.microsoft.com/office/drawing/2014/main" id="{FCA0628E-436C-48CC-A13F-48F54BE68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8651" y="4326923"/>
            <a:ext cx="3208149" cy="83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Institutions/Organizations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431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Insurance Institute for Highway Safety on Blind Spot Detection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83777-D56D-44E2-BF12-401C6596FC6E}"/>
              </a:ext>
            </a:extLst>
          </p:cNvPr>
          <p:cNvSpPr txBox="1"/>
          <p:nvPr/>
        </p:nvSpPr>
        <p:spPr>
          <a:xfrm>
            <a:off x="1873932" y="5770921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0:44 - </a:t>
            </a:r>
            <a:r>
              <a:rPr lang="en-US" sz="800" dirty="0">
                <a:latin typeface="Arial"/>
                <a:hlinkClick r:id="rId4"/>
              </a:rPr>
              <a:t>https://www.youtube.com/watch?v=B93tfG4ZydY&amp;list=PL8F97D79EF8A27839&amp;index=3</a:t>
            </a:r>
            <a:r>
              <a:rPr lang="en-US" sz="800" dirty="0">
                <a:latin typeface="Arial"/>
              </a:rPr>
              <a:t>  ​​</a:t>
            </a:r>
            <a:endParaRPr lang="en-US" sz="800" b="0" i="0" dirty="0">
              <a:latin typeface="Arial"/>
              <a:cs typeface="Arial"/>
            </a:endParaRP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A01AB153-781E-4757-8260-770645BE87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16953" y="2280481"/>
            <a:ext cx="5602171" cy="31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0703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Part Manufacturers</a:t>
            </a:r>
          </a:p>
        </p:txBody>
      </p:sp>
      <p:sp>
        <p:nvSpPr>
          <p:cNvPr id="218" name="Dayco Products…"/>
          <p:cNvSpPr txBox="1">
            <a:spLocks noGrp="1"/>
          </p:cNvSpPr>
          <p:nvPr>
            <p:ph type="body" sz="quarter" idx="4294967295"/>
          </p:nvPr>
        </p:nvSpPr>
        <p:spPr>
          <a:xfrm>
            <a:off x="5105400" y="3087688"/>
            <a:ext cx="4038600" cy="585787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SzTx/>
              <a:buFontTx/>
              <a:buNone/>
              <a:defRPr sz="1600"/>
            </a:pPr>
            <a:r>
              <a:rPr sz="1600" dirty="0">
                <a:ea typeface="Arial"/>
                <a:sym typeface="Arial"/>
              </a:rPr>
              <a:t>Dayco Products</a:t>
            </a:r>
          </a:p>
          <a:p>
            <a:pPr marL="0" indent="0" eaLnBrk="1" fontAlgn="auto" hangingPunct="1">
              <a:spcBef>
                <a:spcPts val="100"/>
              </a:spcBef>
              <a:spcAft>
                <a:spcPts val="0"/>
              </a:spcAft>
              <a:buNone/>
              <a:defRPr sz="800"/>
            </a:pPr>
            <a:r>
              <a:rPr lang="en-US" sz="800" dirty="0"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2"/>
              </a:rPr>
              <a:t>https://www.youtube.com/user/DaycoProductsLLC</a:t>
            </a:r>
            <a:r>
              <a:rPr lang="en-US" sz="800" dirty="0">
                <a:uFill>
                  <a:solidFill>
                    <a:srgbClr val="009999"/>
                  </a:solidFill>
                </a:uFill>
                <a:ea typeface="Arial"/>
                <a:sym typeface="Arial"/>
              </a:rPr>
              <a:t> </a:t>
            </a:r>
            <a:endParaRPr lang="en-US"/>
          </a:p>
        </p:txBody>
      </p:sp>
      <p:sp>
        <p:nvSpPr>
          <p:cNvPr id="219" name="ACDelco…"/>
          <p:cNvSpPr txBox="1"/>
          <p:nvPr/>
        </p:nvSpPr>
        <p:spPr>
          <a:xfrm>
            <a:off x="5105400" y="5353050"/>
            <a:ext cx="4038600" cy="58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normAutofit/>
          </a:bodyPr>
          <a:lstStyle/>
          <a:p>
            <a:pPr fontAlgn="auto" hangingPunct="0">
              <a:spcBef>
                <a:spcPts val="30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ACDelco</a:t>
            </a:r>
          </a:p>
          <a:p>
            <a:pPr fontAlgn="auto" hangingPunct="0">
              <a:spcBef>
                <a:spcPts val="10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https://www.youtube.com/user/ACDelcoOfficialPage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23" name="Gates Automotive Training…"/>
          <p:cNvSpPr txBox="1"/>
          <p:nvPr/>
        </p:nvSpPr>
        <p:spPr>
          <a:xfrm>
            <a:off x="647700" y="3087688"/>
            <a:ext cx="3352800" cy="585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fontAlgn="auto" hangingPunct="0">
              <a:spcBef>
                <a:spcPts val="30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Gates Automotive Training</a:t>
            </a:r>
          </a:p>
          <a:p>
            <a:pPr fontAlgn="auto" hangingPunct="0">
              <a:spcBef>
                <a:spcPts val="100"/>
              </a:spcBef>
              <a:spcAft>
                <a:spcPts val="0"/>
              </a:spcAft>
              <a:defRPr sz="800"/>
            </a:pPr>
            <a:r>
              <a:rPr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https://www.youtube.com/user/GatesAutoTraining</a:t>
            </a:r>
            <a:r>
              <a:rPr sz="800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25" name="Bosch Auto Parts…"/>
          <p:cNvSpPr txBox="1"/>
          <p:nvPr/>
        </p:nvSpPr>
        <p:spPr>
          <a:xfrm>
            <a:off x="615950" y="5353050"/>
            <a:ext cx="24860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Bosch Auto Parts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https://www.youtube.com/user/BoschAutoParts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26" name="Bosch Mobility Solutions…"/>
          <p:cNvSpPr txBox="1"/>
          <p:nvPr/>
        </p:nvSpPr>
        <p:spPr>
          <a:xfrm>
            <a:off x="2776054" y="5353050"/>
            <a:ext cx="24860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Bosch Mobility Solutions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https://www.youtube.com/user/BoschAutomotive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pic>
        <p:nvPicPr>
          <p:cNvPr id="50188" name="Picture 4" descr="4th-Car-and-Blue-Gradi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3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9907EDA-0A69-413C-8593-36A85270D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678" y="1869708"/>
            <a:ext cx="3347633" cy="87133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F43EC6E-0D34-479F-8C0F-042CA8BD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691" y="1904343"/>
            <a:ext cx="3192650" cy="809810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7AC219-C029-4816-A2DF-47E8EE094D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29" y="4169071"/>
            <a:ext cx="3417376" cy="875599"/>
          </a:xfrm>
          <a:prstGeom prst="rect">
            <a:avLst/>
          </a:prstGeom>
        </p:spPr>
      </p:pic>
      <p:pic>
        <p:nvPicPr>
          <p:cNvPr id="9" name="Picture 9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A07FCBCF-B707-4258-BE4F-12D0D67B7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3817" y="4446979"/>
            <a:ext cx="3208149" cy="807980"/>
          </a:xfrm>
          <a:prstGeom prst="rect">
            <a:avLst/>
          </a:prstGeom>
        </p:spPr>
      </p:pic>
      <p:pic>
        <p:nvPicPr>
          <p:cNvPr id="11" name="Picture 11" descr="A picture containing sitting, indoor&#10;&#10;Description generated with high confidence">
            <a:extLst>
              <a:ext uri="{FF2B5EF4-FFF2-40B4-BE49-F238E27FC236}">
                <a16:creationId xmlns:a16="http://schemas.microsoft.com/office/drawing/2014/main" id="{40E5A0E6-A09B-4348-8141-E54F6468E8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409" y="4127054"/>
            <a:ext cx="3169403" cy="8142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Artificial Intelligence in Education</a:t>
            </a:r>
            <a:endParaRPr lang="en-US" sz="3600" dirty="0">
              <a:latin typeface="Arial" charset="0"/>
            </a:endParaRPr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5065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"Educators are using AI tools to assess students’ skills and weaknesses, create customized learning materials, and make time-consuming tasks ... more efficient and effective."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"As AI gets more sophisticated, it might be possible for a machine to read the expression that passes on a student's face that indicates they are struggling to grasp a subject and will modify a lesson to respond to that." 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cs typeface="Arial" charset="0"/>
            </a:endParaRPr>
          </a:p>
        </p:txBody>
      </p:sp>
      <p:sp>
        <p:nvSpPr>
          <p:cNvPr id="3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96EA8E39-631A-4A5F-B868-291D0EB7378B}"/>
              </a:ext>
            </a:extLst>
          </p:cNvPr>
          <p:cNvSpPr txBox="1">
            <a:spLocks/>
          </p:cNvSpPr>
          <p:nvPr/>
        </p:nvSpPr>
        <p:spPr bwMode="auto">
          <a:xfrm>
            <a:off x="5273050" y="3193539"/>
            <a:ext cx="3130658" cy="2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Source: Dell Technologies </a:t>
            </a:r>
            <a:r>
              <a:rPr lang="en-US" sz="800" kern="0" dirty="0">
                <a:hlinkClick r:id="rId3"/>
              </a:rPr>
              <a:t>https://tinyurl.com/y75bsgyt</a:t>
            </a:r>
            <a:r>
              <a:rPr lang="en-US" sz="800" b="1" kern="0" dirty="0"/>
              <a:t> </a:t>
            </a:r>
            <a:endParaRPr lang="en-US" sz="2352"/>
          </a:p>
        </p:txBody>
      </p:sp>
      <p:sp>
        <p:nvSpPr>
          <p:cNvPr id="9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F5F7800D-12F5-4274-8920-02DDD3974831}"/>
              </a:ext>
            </a:extLst>
          </p:cNvPr>
          <p:cNvSpPr txBox="1">
            <a:spLocks/>
          </p:cNvSpPr>
          <p:nvPr/>
        </p:nvSpPr>
        <p:spPr bwMode="auto">
          <a:xfrm>
            <a:off x="5273049" y="5634521"/>
            <a:ext cx="3130658" cy="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Source: Forbes </a:t>
            </a:r>
            <a:r>
              <a:rPr lang="en-US" sz="800" kern="0" dirty="0">
                <a:hlinkClick r:id="rId4"/>
              </a:rPr>
              <a:t>https://www.forbes.com/sites/bernardmarr/2018/07/25/how-is-ai-used-in-education-real-world-examples-of-today-and-a-peek-into-the-future/#19bff227586e</a:t>
            </a:r>
            <a:r>
              <a:rPr lang="en-US" sz="800" kern="0" dirty="0"/>
              <a:t> </a:t>
            </a:r>
            <a:endParaRPr lang="en-US" sz="800" kern="0"/>
          </a:p>
        </p:txBody>
      </p:sp>
    </p:spTree>
    <p:extLst>
      <p:ext uri="{BB962C8B-B14F-4D97-AF65-F5344CB8AC3E}">
        <p14:creationId xmlns:p14="http://schemas.microsoft.com/office/powerpoint/2010/main" val="235318120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Part Manufacturers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Bosch Mobility Solutions on Central Gateway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761FA-5333-4837-9C7F-AF523EEAFB30}"/>
              </a:ext>
            </a:extLst>
          </p:cNvPr>
          <p:cNvSpPr txBox="1"/>
          <p:nvPr/>
        </p:nvSpPr>
        <p:spPr>
          <a:xfrm>
            <a:off x="2619579" y="5613941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2:28 - </a:t>
            </a:r>
            <a:r>
              <a:rPr lang="en-US" sz="800" dirty="0">
                <a:latin typeface="Arial"/>
                <a:hlinkClick r:id="rId4"/>
              </a:rPr>
              <a:t>https://www.youtube.com/watch?v=ncbo94qZsvM</a:t>
            </a:r>
            <a:r>
              <a:rPr lang="en-US" sz="800" dirty="0">
                <a:latin typeface="Arial"/>
              </a:rPr>
              <a:t> </a:t>
            </a:r>
            <a:endParaRPr lang="en-US" sz="800" b="0" i="0">
              <a:latin typeface="Arial"/>
              <a:cs typeface="Arial"/>
            </a:endParaRPr>
          </a:p>
        </p:txBody>
      </p:sp>
      <p:pic>
        <p:nvPicPr>
          <p:cNvPr id="7" name="Picture 8">
            <a:hlinkClick r:id="" action="ppaction://media"/>
            <a:extLst>
              <a:ext uri="{FF2B5EF4-FFF2-40B4-BE49-F238E27FC236}">
                <a16:creationId xmlns:a16="http://schemas.microsoft.com/office/drawing/2014/main" id="{2EA9E238-1B25-498F-B38C-E7720B9CFB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72043" y="2339348"/>
            <a:ext cx="5248969" cy="29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3031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Automotive Manufacturers</a:t>
            </a:r>
          </a:p>
        </p:txBody>
      </p:sp>
      <p:sp>
        <p:nvSpPr>
          <p:cNvPr id="230" name="General Motors…"/>
          <p:cNvSpPr txBox="1">
            <a:spLocks noGrp="1"/>
          </p:cNvSpPr>
          <p:nvPr>
            <p:ph type="body" sz="quarter" idx="4294967295"/>
          </p:nvPr>
        </p:nvSpPr>
        <p:spPr>
          <a:xfrm>
            <a:off x="5197475" y="2938463"/>
            <a:ext cx="2166938" cy="7588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SzTx/>
              <a:buFontTx/>
              <a:buNone/>
              <a:defRPr sz="1600"/>
            </a:pPr>
            <a:r>
              <a:rPr sz="1600" dirty="0">
                <a:ea typeface="Arial"/>
                <a:sym typeface="Arial"/>
              </a:rPr>
              <a:t>General Motors</a:t>
            </a: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None/>
              <a:defRPr sz="800"/>
            </a:pPr>
            <a:r>
              <a:rPr lang="en-US" sz="800" dirty="0"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2"/>
              </a:rPr>
              <a:t>https://www.youtube.com/user/gmblogs</a:t>
            </a:r>
            <a:r>
              <a:rPr lang="en-US" sz="800" dirty="0">
                <a:uFill>
                  <a:solidFill>
                    <a:srgbClr val="009999"/>
                  </a:solidFill>
                </a:uFill>
                <a:ea typeface="Arial"/>
                <a:sym typeface="Arial"/>
              </a:rPr>
              <a:t> </a:t>
            </a:r>
            <a:endParaRPr lang="en-US"/>
          </a:p>
          <a:p>
            <a:pPr marL="0" indent="0" eaLnBrk="1" fontAlgn="auto" hangingPunct="1">
              <a:spcBef>
                <a:spcPts val="100"/>
              </a:spcBef>
              <a:spcAft>
                <a:spcPts val="0"/>
              </a:spcAft>
              <a:buSzTx/>
              <a:buFontTx/>
              <a:buNone/>
              <a:defRPr sz="800"/>
            </a:pPr>
            <a:r>
              <a:rPr sz="800" dirty="0">
                <a:ea typeface="Arial"/>
                <a:sym typeface="Arial"/>
              </a:rPr>
              <a:t> </a:t>
            </a:r>
          </a:p>
        </p:txBody>
      </p:sp>
      <p:sp>
        <p:nvSpPr>
          <p:cNvPr id="231" name="Ford Motor Company…"/>
          <p:cNvSpPr txBox="1"/>
          <p:nvPr/>
        </p:nvSpPr>
        <p:spPr>
          <a:xfrm>
            <a:off x="822325" y="2938463"/>
            <a:ext cx="23971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Ford Motor Company</a:t>
            </a:r>
          </a:p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https://www.youtube.com/user/Ford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800" kern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sz="1800" kern="0">
              <a:latin typeface="Arial"/>
              <a:ea typeface="Arial"/>
              <a:cs typeface="Arial"/>
            </a:endParaRPr>
          </a:p>
        </p:txBody>
      </p:sp>
      <p:sp>
        <p:nvSpPr>
          <p:cNvPr id="232" name="Toyota…"/>
          <p:cNvSpPr txBox="1"/>
          <p:nvPr/>
        </p:nvSpPr>
        <p:spPr>
          <a:xfrm>
            <a:off x="822325" y="5273675"/>
            <a:ext cx="3352800" cy="58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normAutofit/>
          </a:bodyPr>
          <a:lstStyle/>
          <a:p>
            <a:pPr fontAlgn="auto" hangingPunct="0">
              <a:spcBef>
                <a:spcPts val="30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Toyota</a:t>
            </a:r>
          </a:p>
          <a:p>
            <a:pPr fontAlgn="auto" hangingPunct="0">
              <a:spcBef>
                <a:spcPts val="10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https://www.youtube.com/user/ToyotaUSA</a:t>
            </a:r>
            <a:r>
              <a:rPr lang="en-US" sz="800" kern="0" dirty="0"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237" name="Fiat Chrysler Automobiles…"/>
          <p:cNvSpPr txBox="1"/>
          <p:nvPr/>
        </p:nvSpPr>
        <p:spPr>
          <a:xfrm>
            <a:off x="5157788" y="5241925"/>
            <a:ext cx="2605087" cy="75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normAutofit/>
          </a:bodyPr>
          <a:lstStyle/>
          <a:p>
            <a:pPr fontAlgn="auto" hangingPunct="0">
              <a:spcBef>
                <a:spcPts val="30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Fiat Chrysler Automobiles</a:t>
            </a:r>
          </a:p>
          <a:p>
            <a:pPr fontAlgn="auto" hangingPunct="0">
              <a:spcBef>
                <a:spcPts val="30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https://www.youtube.com/user/PentastarVideo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  <a:p>
            <a:pPr fontAlgn="auto" hangingPunct="0">
              <a:spcBef>
                <a:spcPts val="100"/>
              </a:spcBef>
              <a:spcAft>
                <a:spcPts val="0"/>
              </a:spcAft>
              <a:defRPr sz="800"/>
            </a:pPr>
            <a:r>
              <a:rPr sz="800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1210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C579AD-9725-415E-A361-54CF293C3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10" y="1853686"/>
            <a:ext cx="3099661" cy="771638"/>
          </a:xfrm>
          <a:prstGeom prst="rect">
            <a:avLst/>
          </a:prstGeom>
        </p:spPr>
      </p:pic>
      <p:pic>
        <p:nvPicPr>
          <p:cNvPr id="5" name="Picture 5" descr="A person in a car&#10;&#10;Description generated with very high confidence">
            <a:extLst>
              <a:ext uri="{FF2B5EF4-FFF2-40B4-BE49-F238E27FC236}">
                <a16:creationId xmlns:a16="http://schemas.microsoft.com/office/drawing/2014/main" id="{B5B6476C-CE53-49E9-B122-E59B857DD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935" y="1821838"/>
            <a:ext cx="3084162" cy="843083"/>
          </a:xfrm>
          <a:prstGeom prst="rect">
            <a:avLst/>
          </a:prstGeom>
        </p:spPr>
      </p:pic>
      <p:pic>
        <p:nvPicPr>
          <p:cNvPr id="7" name="Picture 7" descr="A close up of a car&#10;&#10;Description generated with very high confidence">
            <a:extLst>
              <a:ext uri="{FF2B5EF4-FFF2-40B4-BE49-F238E27FC236}">
                <a16:creationId xmlns:a16="http://schemas.microsoft.com/office/drawing/2014/main" id="{99414850-8858-461A-A7A1-703C95B6E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10" y="4256394"/>
            <a:ext cx="3099661" cy="809443"/>
          </a:xfrm>
          <a:prstGeom prst="rect">
            <a:avLst/>
          </a:prstGeom>
        </p:spPr>
      </p:pic>
      <p:pic>
        <p:nvPicPr>
          <p:cNvPr id="9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3187CD8-25B2-4C59-B1DB-00D3AA87F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9681" y="4229857"/>
            <a:ext cx="3084162" cy="8005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Automotive Manufacturers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Toyota USA on Fuel Cell Technology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6C33DB67-9149-4470-9FF7-01F5ABA4CA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96832" y="2384280"/>
            <a:ext cx="5700283" cy="320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C8F61-1980-4F64-86B2-960DDC33E76C}"/>
              </a:ext>
            </a:extLst>
          </p:cNvPr>
          <p:cNvSpPr txBox="1"/>
          <p:nvPr/>
        </p:nvSpPr>
        <p:spPr>
          <a:xfrm>
            <a:off x="2699565" y="5709990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3:23 - </a:t>
            </a:r>
            <a:r>
              <a:rPr lang="en-US" sz="800" dirty="0">
                <a:latin typeface="Arial"/>
                <a:hlinkClick r:id="rId5"/>
              </a:rPr>
              <a:t>https://www.youtube.com/watch?v=9hZBv-o4bl0&amp;t=51s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14075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Auto Parts Stores</a:t>
            </a:r>
          </a:p>
        </p:txBody>
      </p:sp>
      <p:sp>
        <p:nvSpPr>
          <p:cNvPr id="240" name="AutoZone…"/>
          <p:cNvSpPr txBox="1"/>
          <p:nvPr/>
        </p:nvSpPr>
        <p:spPr>
          <a:xfrm>
            <a:off x="5510213" y="2990850"/>
            <a:ext cx="23574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AutoZone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https://www.youtube.com/user/AutoZone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41" name="Advance Auto Parts…"/>
          <p:cNvSpPr txBox="1"/>
          <p:nvPr/>
        </p:nvSpPr>
        <p:spPr>
          <a:xfrm>
            <a:off x="974725" y="2997200"/>
            <a:ext cx="25114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Advance Auto Parts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https://www.youtube.com/user/AdvanceAutoParts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45" name="O’Reilly Auto Parts…"/>
          <p:cNvSpPr txBox="1"/>
          <p:nvPr/>
        </p:nvSpPr>
        <p:spPr>
          <a:xfrm>
            <a:off x="1079500" y="5308600"/>
            <a:ext cx="23558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O’Reilly Auto Parts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https://www.youtube.com/user/OReillyAutoParts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47" name="1A Auto Parts…"/>
          <p:cNvSpPr txBox="1"/>
          <p:nvPr/>
        </p:nvSpPr>
        <p:spPr>
          <a:xfrm>
            <a:off x="5572125" y="5311775"/>
            <a:ext cx="23558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1A Auto Parts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https://www.youtube.com/user/1aauto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pic>
        <p:nvPicPr>
          <p:cNvPr id="52234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779B12C-EB58-4300-9284-96EADC5D5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885" y="1827488"/>
            <a:ext cx="3122908" cy="816284"/>
          </a:xfrm>
          <a:prstGeom prst="rect">
            <a:avLst/>
          </a:prstGeom>
        </p:spPr>
      </p:pic>
      <p:pic>
        <p:nvPicPr>
          <p:cNvPr id="5" name="Picture 5" descr="A close up of a car&#10;&#10;Description generated with very high confidence">
            <a:extLst>
              <a:ext uri="{FF2B5EF4-FFF2-40B4-BE49-F238E27FC236}">
                <a16:creationId xmlns:a16="http://schemas.microsoft.com/office/drawing/2014/main" id="{B949C625-A414-4DC7-B0A4-12E179FF1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888" y="1823526"/>
            <a:ext cx="3115159" cy="816459"/>
          </a:xfrm>
          <a:prstGeom prst="rect">
            <a:avLst/>
          </a:prstGeom>
        </p:spPr>
      </p:pic>
      <p:pic>
        <p:nvPicPr>
          <p:cNvPr id="7" name="Picture 7" descr="A sign in front of a building&#10;&#10;Description generated with very high confidence">
            <a:extLst>
              <a:ext uri="{FF2B5EF4-FFF2-40B4-BE49-F238E27FC236}">
                <a16:creationId xmlns:a16="http://schemas.microsoft.com/office/drawing/2014/main" id="{765FDF55-7CDE-45B7-8919-FE27C572E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885" y="4221337"/>
            <a:ext cx="3122908" cy="825311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1D00F9-436E-446A-8DDB-3F0868267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1641" y="4222382"/>
            <a:ext cx="3076413" cy="7922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Auto Parts Stores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1A Auto on </a:t>
            </a:r>
          </a:p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How to Install Replace MAF Mass Air Flow Sensor 2001-07 Toyota Highlander L4 2.4L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040D9509-A31E-4CC6-80B3-BA034C2D71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5253" y="2574816"/>
            <a:ext cx="5553116" cy="3130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8B061-ECF6-48D4-85A1-45B874D08BE9}"/>
              </a:ext>
            </a:extLst>
          </p:cNvPr>
          <p:cNvSpPr txBox="1"/>
          <p:nvPr/>
        </p:nvSpPr>
        <p:spPr>
          <a:xfrm>
            <a:off x="2570522" y="5800352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2:41 - </a:t>
            </a:r>
            <a:r>
              <a:rPr lang="en-US" sz="800" dirty="0">
                <a:latin typeface="Arial"/>
                <a:hlinkClick r:id="rId5"/>
              </a:rPr>
              <a:t>https://www.youtube.com/watch?v=PK8zol6QAj8&amp;t=1s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1539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Auto Magazines</a:t>
            </a:r>
          </a:p>
        </p:txBody>
      </p:sp>
      <p:sp>
        <p:nvSpPr>
          <p:cNvPr id="251" name="Motor Age…"/>
          <p:cNvSpPr txBox="1"/>
          <p:nvPr/>
        </p:nvSpPr>
        <p:spPr>
          <a:xfrm>
            <a:off x="5503863" y="5386388"/>
            <a:ext cx="3217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Motor Age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https://www.youtube.com/user/MotorAgeMagazine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53" name="MotorWeek…"/>
          <p:cNvSpPr txBox="1"/>
          <p:nvPr/>
        </p:nvSpPr>
        <p:spPr>
          <a:xfrm>
            <a:off x="5572125" y="3011488"/>
            <a:ext cx="23558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MotorWeek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https://www.youtube.com/user/Motorweek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55" name="Car and Driver Magazine…"/>
          <p:cNvSpPr txBox="1"/>
          <p:nvPr/>
        </p:nvSpPr>
        <p:spPr>
          <a:xfrm>
            <a:off x="1076325" y="3011488"/>
            <a:ext cx="23558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Car and Driver Magazine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https://www.youtube.com/user/CARandDRIVER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57" name="Motor Trend…"/>
          <p:cNvSpPr txBox="1"/>
          <p:nvPr/>
        </p:nvSpPr>
        <p:spPr>
          <a:xfrm>
            <a:off x="1100138" y="5386388"/>
            <a:ext cx="23574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Motor Trend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https://www.youtube.com/user/MotorTrend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pic>
        <p:nvPicPr>
          <p:cNvPr id="53258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9102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3" name="Picture 3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892304FD-6645-4AF0-9A79-63EBEDBDB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404" y="4033664"/>
            <a:ext cx="3147899" cy="923542"/>
          </a:xfrm>
          <a:prstGeom prst="rect">
            <a:avLst/>
          </a:prstGeom>
        </p:spPr>
      </p:pic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E8113B7-9DA2-49F0-99C7-F188E33DC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31" y="1818621"/>
            <a:ext cx="3169403" cy="818521"/>
          </a:xfrm>
          <a:prstGeom prst="rect">
            <a:avLst/>
          </a:prstGeom>
        </p:spPr>
      </p:pic>
      <p:pic>
        <p:nvPicPr>
          <p:cNvPr id="6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69567C6-1E64-4A57-806B-AE3B811A92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1641" y="1792588"/>
            <a:ext cx="3115159" cy="777596"/>
          </a:xfrm>
          <a:prstGeom prst="rect">
            <a:avLst/>
          </a:prstGeom>
        </p:spPr>
      </p:pic>
      <p:pic>
        <p:nvPicPr>
          <p:cNvPr id="8" name="Picture 8" descr="A picture containing indoor, person, sitting, computer&#10;&#10;Description generated with high confidence">
            <a:extLst>
              <a:ext uri="{FF2B5EF4-FFF2-40B4-BE49-F238E27FC236}">
                <a16:creationId xmlns:a16="http://schemas.microsoft.com/office/drawing/2014/main" id="{485054EA-6FDE-46F6-90AD-F94C49AC4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143" y="4034467"/>
            <a:ext cx="3115159" cy="8193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Auto Magazines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Motor Age on Mastering Your Digital Multimeter (DMM or DVOM)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5258803F-018C-4501-ADE6-588BFAAECE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9785" y="2309915"/>
            <a:ext cx="5631605" cy="317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C7BE7-E318-4429-B9F7-087B05F8C50F}"/>
              </a:ext>
            </a:extLst>
          </p:cNvPr>
          <p:cNvSpPr txBox="1"/>
          <p:nvPr/>
        </p:nvSpPr>
        <p:spPr>
          <a:xfrm>
            <a:off x="2442977" y="5633561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17:33 - </a:t>
            </a:r>
            <a:r>
              <a:rPr lang="en-US" sz="800" dirty="0">
                <a:latin typeface="Arial"/>
                <a:hlinkClick r:id="rId5"/>
              </a:rPr>
              <a:t>https://www.youtube.com/watch?v=j5GaBCPQ4Bc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56782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YouTube Stars</a:t>
            </a:r>
          </a:p>
        </p:txBody>
      </p:sp>
      <p:sp>
        <p:nvSpPr>
          <p:cNvPr id="260" name="Engineered Explained…"/>
          <p:cNvSpPr txBox="1"/>
          <p:nvPr/>
        </p:nvSpPr>
        <p:spPr>
          <a:xfrm>
            <a:off x="773113" y="2757488"/>
            <a:ext cx="32237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Engineered Explained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https://www.youtube.com/user/EngineeringExplained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61" name="EricTheCarGuy…"/>
          <p:cNvSpPr txBox="1"/>
          <p:nvPr/>
        </p:nvSpPr>
        <p:spPr>
          <a:xfrm>
            <a:off x="5280025" y="2757488"/>
            <a:ext cx="23574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EricTheCarGuy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https://www.youtube.com/user/EricTheCarGuy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62" name="ChrisFix…"/>
          <p:cNvSpPr txBox="1"/>
          <p:nvPr/>
        </p:nvSpPr>
        <p:spPr>
          <a:xfrm>
            <a:off x="819150" y="5480050"/>
            <a:ext cx="25114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ChrisFix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https://www.youtube.com/user/PaintballOO7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sp>
        <p:nvSpPr>
          <p:cNvPr id="267" name="Scotty Kilmer…"/>
          <p:cNvSpPr txBox="1"/>
          <p:nvPr/>
        </p:nvSpPr>
        <p:spPr>
          <a:xfrm>
            <a:off x="5281990" y="5480050"/>
            <a:ext cx="31943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Scotty Kilmer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https://www.youtube.com/user/</a:t>
            </a:r>
            <a:r>
              <a:rPr lang="en-US" sz="800" kern="0" dirty="0">
                <a:latin typeface="Arial"/>
                <a:ea typeface="Arial"/>
                <a:cs typeface="Arial"/>
                <a:sym typeface="Arial"/>
                <a:hlinkClick r:id="rId5"/>
              </a:rPr>
              <a:t>scottykilmer</a:t>
            </a:r>
            <a:r>
              <a:rPr lang="en-US" sz="800" kern="0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en-US"/>
          </a:p>
        </p:txBody>
      </p:sp>
      <p:pic>
        <p:nvPicPr>
          <p:cNvPr id="54282" name="Picture 4" descr="4th-Car-and-Blue-Gradi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3" name="Picture 3" descr="A picture containing indoor, photo&#10;&#10;Description generated with high confidence">
            <a:extLst>
              <a:ext uri="{FF2B5EF4-FFF2-40B4-BE49-F238E27FC236}">
                <a16:creationId xmlns:a16="http://schemas.microsoft.com/office/drawing/2014/main" id="{6D309FA2-CC7C-4AF9-A7D7-EEFD95720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61" y="1571268"/>
            <a:ext cx="3138406" cy="8482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6BEFE5-4839-4AF9-B2AF-1C78794C5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7173" y="1574310"/>
            <a:ext cx="3169403" cy="865440"/>
          </a:xfrm>
          <a:prstGeom prst="rect">
            <a:avLst/>
          </a:prstGeom>
        </p:spPr>
      </p:pic>
      <p:pic>
        <p:nvPicPr>
          <p:cNvPr id="7" name="Picture 7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8DFD7C34-61C3-422E-A9A3-A3A677537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10" y="4236464"/>
            <a:ext cx="3130657" cy="8803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A3600F1-26DB-4CFC-BCDF-70E8B0CC0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4922" y="4226289"/>
            <a:ext cx="3161654" cy="877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YouTube Stars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Engineering Explained on AWD vs 4WD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9E0BCD3D-A7BF-4344-A684-4F6C874791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13176" y="2329537"/>
            <a:ext cx="5131236" cy="2885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3B2E7-081B-40BA-AC08-06DC7C4508BF}"/>
              </a:ext>
            </a:extLst>
          </p:cNvPr>
          <p:cNvSpPr txBox="1"/>
          <p:nvPr/>
        </p:nvSpPr>
        <p:spPr>
          <a:xfrm>
            <a:off x="2717688" y="5417716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5:51 - </a:t>
            </a:r>
            <a:r>
              <a:rPr lang="en-US" sz="800" dirty="0">
                <a:latin typeface="Arial"/>
                <a:hlinkClick r:id="rId5"/>
              </a:rPr>
              <a:t>https://www.youtube.com/watch?v=Jk246sutET0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21890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Auto Teachers</a:t>
            </a:r>
          </a:p>
        </p:txBody>
      </p:sp>
      <p:sp>
        <p:nvSpPr>
          <p:cNvPr id="260" name="Engineered Explained…"/>
          <p:cNvSpPr txBox="1"/>
          <p:nvPr/>
        </p:nvSpPr>
        <p:spPr>
          <a:xfrm>
            <a:off x="773113" y="2757488"/>
            <a:ext cx="2487612" cy="461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WeberAuto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latin typeface="Arial"/>
                <a:cs typeface="Arial"/>
                <a:hlinkClick r:id="rId2"/>
              </a:rPr>
              <a:t>https://www.youtube.com/user/WeberAuto</a:t>
            </a:r>
            <a:r>
              <a:rPr lang="en-US" sz="800" kern="0" dirty="0"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261" name="EricTheCarGuy…"/>
          <p:cNvSpPr txBox="1"/>
          <p:nvPr/>
        </p:nvSpPr>
        <p:spPr>
          <a:xfrm>
            <a:off x="5280025" y="2757488"/>
            <a:ext cx="2357438" cy="461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ScannerDanner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https://www.youtube.com/user/ScannerDanner</a:t>
            </a:r>
            <a:r>
              <a:rPr lang="en-US"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sz="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00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" descr="Screen Shot 2017-10-03 at 7.43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571625"/>
            <a:ext cx="33305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 descr="Screen Shot 2017-10-03 at 7.46.0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90" y="1571625"/>
            <a:ext cx="32226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Useful Tool or Privacy Problem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80447" y="126631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"Check with your school or district before bringing a voice assistant into the classroom."</a:t>
            </a:r>
          </a:p>
          <a:p>
            <a:pPr lvl="1" eaLnBrk="1" hangingPunct="1">
              <a:buFont typeface="Wingdings"/>
              <a:buChar char="Ø"/>
            </a:pPr>
            <a:r>
              <a:rPr lang="en-US" sz="1600" kern="0" dirty="0">
                <a:latin typeface="Arial"/>
              </a:rPr>
              <a:t>"Educate yourself first about student privacy state and federal laws."</a:t>
            </a:r>
          </a:p>
          <a:p>
            <a:pPr lvl="1" eaLnBrk="1" hangingPunct="1">
              <a:buFont typeface="Wingdings"/>
              <a:buChar char="Ø"/>
            </a:pPr>
            <a:r>
              <a:rPr lang="en-US" sz="1600" kern="0" dirty="0">
                <a:latin typeface="Arial"/>
              </a:rPr>
              <a:t>"Get parent permission before using a voice assistant in the classroom."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"Treat the voice assistant as if it was an outside classroom visitor."</a:t>
            </a:r>
            <a:endParaRPr lang="en-US" sz="2800" kern="0" dirty="0">
              <a:cs typeface="Arial" charset="0"/>
            </a:endParaRP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"Manage device privacy settings carefully. Delete voice recordings regularly."</a:t>
            </a:r>
          </a:p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"Consider how and whether this device will enhance teaching and learning."</a:t>
            </a:r>
          </a:p>
        </p:txBody>
      </p:sp>
      <p:sp>
        <p:nvSpPr>
          <p:cNvPr id="5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0D921FAD-4A14-4182-AF68-35465031604A}"/>
              </a:ext>
            </a:extLst>
          </p:cNvPr>
          <p:cNvSpPr txBox="1">
            <a:spLocks/>
          </p:cNvSpPr>
          <p:nvPr/>
        </p:nvSpPr>
        <p:spPr bwMode="auto">
          <a:xfrm>
            <a:off x="5830986" y="5580276"/>
            <a:ext cx="3130658" cy="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Bearden, S. (November 18th, 2018).  Voice Assistants in the Classroom: Useful Tool or Privacy Problem? Retrieved from </a:t>
            </a:r>
            <a:r>
              <a:rPr lang="en-US" sz="800" kern="0" dirty="0">
                <a:hlinkClick r:id="rId3"/>
              </a:rPr>
              <a:t>https://ferpasherpa.org/bearden4/</a:t>
            </a:r>
            <a:r>
              <a:rPr lang="en-US" sz="800" kern="0" dirty="0"/>
              <a:t> </a:t>
            </a:r>
            <a:endParaRPr lang="en-US" sz="800" kern="0"/>
          </a:p>
        </p:txBody>
      </p:sp>
    </p:spTree>
    <p:extLst>
      <p:ext uri="{BB962C8B-B14F-4D97-AF65-F5344CB8AC3E}">
        <p14:creationId xmlns:p14="http://schemas.microsoft.com/office/powerpoint/2010/main" val="50860331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Auto Teachers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algn="ctr" defTabSz="457200" fontAlgn="auto" hangingPunct="0"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Example from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WeberAuto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en-US" dirty="0">
                <a:latin typeface="Arial"/>
                <a:cs typeface="Arial"/>
                <a:sym typeface="Arial"/>
              </a:rPr>
              <a:t>Chevrolet Bolt EV Traction Motor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F59FBF17-3B12-442F-8099-8D25FD46D5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9785" y="2329537"/>
            <a:ext cx="5621793" cy="316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455A9-4DC9-45C5-A442-B44DAEEF938A}"/>
              </a:ext>
            </a:extLst>
          </p:cNvPr>
          <p:cNvSpPr txBox="1"/>
          <p:nvPr/>
        </p:nvSpPr>
        <p:spPr>
          <a:xfrm>
            <a:off x="2658821" y="5623750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58:42 - </a:t>
            </a:r>
            <a:r>
              <a:rPr lang="en-US" sz="800" dirty="0">
                <a:latin typeface="Arial"/>
                <a:hlinkClick r:id="rId5"/>
              </a:rPr>
              <a:t>https://www.youtube.com/watch?v=APhRPSdmdmk&amp;t=2s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733480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YouTube Channels</a:t>
            </a:r>
            <a:br>
              <a:rPr lang="en-US" sz="3600"/>
            </a:br>
            <a:r>
              <a:rPr lang="en-US" sz="3600"/>
              <a:t>Jim Bates Productions</a:t>
            </a:r>
          </a:p>
        </p:txBody>
      </p:sp>
      <p:sp>
        <p:nvSpPr>
          <p:cNvPr id="260" name="Engineered Explained…"/>
          <p:cNvSpPr txBox="1"/>
          <p:nvPr/>
        </p:nvSpPr>
        <p:spPr>
          <a:xfrm>
            <a:off x="773113" y="2757488"/>
            <a:ext cx="3716337" cy="461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The Battery Shop (Johnson Controls)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https://www.youtube.com/channel/UCNGQ9Fb1AEi1kpcm9weip3A/featured</a:t>
            </a:r>
            <a:r>
              <a:rPr lang="en-US" sz="800" kern="0" dirty="0"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1" name="EricTheCarGuy…"/>
          <p:cNvSpPr txBox="1"/>
          <p:nvPr/>
        </p:nvSpPr>
        <p:spPr>
          <a:xfrm>
            <a:off x="5280025" y="2757488"/>
            <a:ext cx="333375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Wrenchin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’ Up with Jim Bates</a:t>
            </a:r>
            <a:endParaRPr sz="1600" kern="0" dirty="0"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800"/>
            </a:pPr>
            <a:r>
              <a:rPr lang="en-US"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https://www.youtube.com/channel/UCDDxuxELGQGlJuelZuw1sYA/featured</a:t>
            </a:r>
            <a:r>
              <a:rPr lang="en-US" sz="800" u="sng" kern="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sz="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24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" descr="Screen Shot 2017-10-03 at 8.05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592263"/>
            <a:ext cx="36703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Screen Shot 2017-10-03 at 8.09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592263"/>
            <a:ext cx="33337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  <a:br>
              <a:rPr lang="en-US" sz="3600" dirty="0"/>
            </a:br>
            <a:r>
              <a:rPr lang="en-US" sz="3600" dirty="0"/>
              <a:t>Jim Bates Productions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1600" kern="0">
                <a:latin typeface="Arial"/>
                <a:ea typeface="Arial"/>
                <a:cs typeface="Arial"/>
                <a:sym typeface="Arial"/>
              </a:rPr>
              <a:t>Example from The Battery Shop on AGM Batteries from Johnson Controls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C7596F71-39D3-460D-9928-C7C7F4940D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4498" y="2358970"/>
            <a:ext cx="5376515" cy="3023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C1D16-3189-4169-9671-376EFFE91891}"/>
              </a:ext>
            </a:extLst>
          </p:cNvPr>
          <p:cNvSpPr txBox="1"/>
          <p:nvPr/>
        </p:nvSpPr>
        <p:spPr>
          <a:xfrm>
            <a:off x="2658820" y="5623750"/>
            <a:ext cx="560217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3:01 - </a:t>
            </a:r>
            <a:r>
              <a:rPr lang="en-US" sz="800" dirty="0">
                <a:latin typeface="Arial"/>
                <a:hlinkClick r:id="rId5"/>
              </a:rPr>
              <a:t>https://www.youtube.com/watch?v=7p4pidMVKok&amp;t=6s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64729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YouTube Channels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YouTube Channels</a:t>
            </a:r>
          </a:p>
        </p:txBody>
      </p:sp>
      <p:sp>
        <p:nvSpPr>
          <p:cNvPr id="207" name="My Car Does What - from the University of Iowa…"/>
          <p:cNvSpPr txBox="1"/>
          <p:nvPr/>
        </p:nvSpPr>
        <p:spPr>
          <a:xfrm>
            <a:off x="609600" y="1955800"/>
            <a:ext cx="7924800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 fontAlgn="auto" hangingPunct="0"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US" sz="6600" kern="0" dirty="0">
                <a:latin typeface="Arial"/>
                <a:ea typeface="Arial"/>
                <a:cs typeface="Arial"/>
                <a:sym typeface="Arial"/>
              </a:rPr>
              <a:t>You can also use YouTube videos to show what not to do!</a:t>
            </a:r>
          </a:p>
        </p:txBody>
      </p:sp>
      <p:pic>
        <p:nvPicPr>
          <p:cNvPr id="49163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8380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Organizing Videos into Systems and Content Area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/>
              <a:t>Organizing Videos into </a:t>
            </a:r>
            <a:br>
              <a:rPr lang="en-US" sz="3600"/>
            </a:br>
            <a:r>
              <a:rPr lang="en-US" sz="3600"/>
              <a:t>Systems and Content Areas</a:t>
            </a:r>
          </a:p>
        </p:txBody>
      </p:sp>
      <p:sp>
        <p:nvSpPr>
          <p:cNvPr id="270" name="Video.AutoUpkeep.com…"/>
          <p:cNvSpPr txBox="1"/>
          <p:nvPr/>
        </p:nvSpPr>
        <p:spPr>
          <a:xfrm>
            <a:off x="2074190" y="1420678"/>
            <a:ext cx="8196182" cy="977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t">
            <a:spAutoFit/>
          </a:bodyPr>
          <a:lstStyle/>
          <a:p>
            <a:pPr defTabSz="457200" fontAlgn="auto" hangingPunct="0">
              <a:spcBef>
                <a:spcPts val="1000"/>
              </a:spcBef>
              <a:spcAft>
                <a:spcPts val="0"/>
              </a:spcAft>
              <a:defRPr sz="1800" b="1"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  <a:hlinkClick r:id="rId2"/>
              </a:rPr>
              <a:t>www.Video.AutoUpkeep.com</a:t>
            </a: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kern="0" dirty="0">
              <a:latin typeface="Arial"/>
              <a:ea typeface="Arial"/>
              <a:cs typeface="Arial"/>
              <a:sym typeface="Arial"/>
            </a:endParaRPr>
          </a:p>
          <a:p>
            <a:pPr defTabSz="457200" fontAlgn="auto" hangingPunct="0">
              <a:spcBef>
                <a:spcPts val="900"/>
              </a:spcBef>
              <a:spcAft>
                <a:spcPts val="0"/>
              </a:spcAft>
              <a:defRPr sz="1600"/>
            </a:pPr>
            <a:endParaRPr sz="2200" kern="0" dirty="0">
              <a:latin typeface="Arial"/>
              <a:ea typeface="Arial"/>
              <a:cs typeface="Arial"/>
            </a:endParaRPr>
          </a:p>
        </p:txBody>
      </p:sp>
      <p:pic>
        <p:nvPicPr>
          <p:cNvPr id="58372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9A137A-2808-4382-A574-12DAD6E6D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40" y="2024650"/>
            <a:ext cx="3450900" cy="40461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me to Share…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Time to Share…</a:t>
            </a:r>
          </a:p>
        </p:txBody>
      </p:sp>
      <p:sp>
        <p:nvSpPr>
          <p:cNvPr id="59394" name="What are some YouTube Channels that you use in the classroom or shop?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/>
              <a:t>What are some YouTube Channels that you use in the classroom or shop?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/>
              <a:t>Discussion</a:t>
            </a:r>
            <a:r>
              <a:rPr lang="is-IS" sz="2800" dirty="0"/>
              <a:t>…</a:t>
            </a:r>
            <a:endParaRPr lang="en-US" sz="2800" dirty="0"/>
          </a:p>
        </p:txBody>
      </p:sp>
      <p:pic>
        <p:nvPicPr>
          <p:cNvPr id="59395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9102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ctivities to Integrate Apps and YouTube Videos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defTabSz="766763"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defTabSz="7667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3600" dirty="0"/>
              <a:t>Activities to Integrate Apps, YouTube Videos, and Smart Speakers</a:t>
            </a:r>
          </a:p>
        </p:txBody>
      </p:sp>
      <p:sp>
        <p:nvSpPr>
          <p:cNvPr id="60418" name="Use KBB App to compare vehicles.…"/>
          <p:cNvSpPr txBox="1">
            <a:spLocks noGrp="1"/>
          </p:cNvSpPr>
          <p:nvPr>
            <p:ph type="body" idx="4294967295"/>
          </p:nvPr>
        </p:nvSpPr>
        <p:spPr>
          <a:xfrm>
            <a:off x="457200" y="1546225"/>
            <a:ext cx="8229600" cy="452596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QR Codes to help with training.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an OBD II App to monitor engine data. 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Google Translate to help ESL students. 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Sound Meter Apps to monitor shop noise.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YouTube videos for How-To information and then complete a video review. 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YouTube videos for safety training.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Use Smart Speakers to access information in the classroom.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lang="en-US" sz="2400" dirty="0">
                <a:latin typeface="Arial"/>
              </a:rPr>
              <a:t>Create a Google "Action" to help with Chapter and Unit reviews.</a:t>
            </a:r>
          </a:p>
        </p:txBody>
      </p:sp>
      <p:pic>
        <p:nvPicPr>
          <p:cNvPr id="60419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910263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To Get Free eBook Access</a:t>
            </a:r>
          </a:p>
        </p:txBody>
      </p:sp>
      <p:sp>
        <p:nvSpPr>
          <p:cNvPr id="61442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2800"/>
              <a:t>Sign-Up on the Sign-In Sheet and I will email you an eBook access code.</a:t>
            </a:r>
          </a:p>
        </p:txBody>
      </p:sp>
      <p:pic>
        <p:nvPicPr>
          <p:cNvPr id="61443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42375" y="5897563"/>
            <a:ext cx="301625" cy="288925"/>
          </a:xfrm>
        </p:spPr>
        <p:txBody>
          <a:bodyPr/>
          <a:lstStyle/>
          <a:p>
            <a:pPr>
              <a:defRPr/>
            </a:pPr>
            <a:fld id="{D80D5CCD-D60D-0548-AE0B-0A8500D21E01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Questions?</a:t>
            </a:r>
          </a:p>
        </p:txBody>
      </p:sp>
      <p:pic>
        <p:nvPicPr>
          <p:cNvPr id="62466" name="Picture 4" descr="4th-Car-and-Blue-Grad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D80D5CCD-D60D-0548-AE0B-0A8500D21E01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ontact Info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Contact Information</a:t>
            </a:r>
          </a:p>
        </p:txBody>
      </p:sp>
      <p:sp>
        <p:nvSpPr>
          <p:cNvPr id="280" name="Michael Gray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endParaRPr lang="en-US" sz="2400" dirty="0">
              <a:ea typeface="Arial"/>
              <a:sym typeface="Arial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endParaRPr lang="en-US" sz="2400" dirty="0">
              <a:ea typeface="Arial"/>
              <a:sym typeface="Arial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endParaRPr lang="en-US" sz="2400" dirty="0">
              <a:ea typeface="Arial"/>
              <a:sym typeface="Arial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endParaRPr lang="en-US" sz="2400" dirty="0">
              <a:ea typeface="Arial"/>
              <a:sym typeface="Arial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2400" dirty="0">
                <a:ea typeface="Arial"/>
                <a:sym typeface="Arial"/>
              </a:rPr>
              <a:t>Michael Gray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1800" dirty="0">
                <a:ea typeface="Arial"/>
                <a:sym typeface="Arial"/>
              </a:rPr>
              <a:t>Rolling Hills Publishing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1800" dirty="0">
                <a:ea typeface="Arial"/>
                <a:sym typeface="Arial"/>
              </a:rPr>
              <a:t>800-918-READ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12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3"/>
              </a:rPr>
              <a:t>www.RollingHillsPublishing.com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12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4"/>
              </a:rPr>
              <a:t>www.AutoUpkeep.com</a:t>
            </a:r>
            <a:r>
              <a:rPr sz="1200" dirty="0">
                <a:ea typeface="Arial"/>
                <a:sym typeface="Arial"/>
              </a:rPr>
              <a:t>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1200" dirty="0">
                <a:ea typeface="Arial"/>
                <a:sym typeface="Arial"/>
              </a:rPr>
              <a:t>Email: </a:t>
            </a:r>
            <a:r>
              <a:rPr sz="12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ea typeface="Arial"/>
                <a:sym typeface="Arial"/>
                <a:hlinkClick r:id="rId5"/>
              </a:rPr>
              <a:t>info@autoupkeep.com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SzTx/>
              <a:buFontTx/>
              <a:buNone/>
              <a:defRPr sz="1800"/>
            </a:pPr>
            <a:endParaRPr sz="1200"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ea typeface="Arial"/>
              <a:sym typeface="Arial"/>
              <a:hlinkClick r:id="rId5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ea typeface="Arial"/>
                <a:sym typeface="Arial"/>
              </a:rPr>
              <a:t>LinkedIn – </a:t>
            </a:r>
            <a:r>
              <a:rPr lang="en-US" sz="1200" dirty="0">
                <a:ea typeface="Arial"/>
                <a:sym typeface="Arial"/>
                <a:hlinkClick r:id="rId6"/>
              </a:rPr>
              <a:t>www.LinkedIn.com/in/MichaelEGray</a:t>
            </a:r>
            <a:r>
              <a:rPr lang="en-US" sz="1200" dirty="0">
                <a:ea typeface="Arial"/>
                <a:sym typeface="Arial"/>
              </a:rPr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ea typeface="Arial"/>
                <a:sym typeface="Arial"/>
              </a:rPr>
              <a:t>Twitter – </a:t>
            </a:r>
            <a:r>
              <a:rPr lang="en-US" sz="1200" dirty="0">
                <a:ea typeface="Arial"/>
                <a:sym typeface="Arial"/>
                <a:hlinkClick r:id="rId7"/>
              </a:rPr>
              <a:t>www.Twitter.com/AutoUpkeep</a:t>
            </a:r>
            <a:r>
              <a:rPr lang="en-US" sz="1200" dirty="0">
                <a:ea typeface="Arial"/>
                <a:sym typeface="Arial"/>
              </a:rPr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ea typeface="Arial"/>
                <a:sym typeface="Arial"/>
              </a:rPr>
              <a:t>Videos – </a:t>
            </a:r>
            <a:r>
              <a:rPr lang="en-US" sz="1200" dirty="0">
                <a:ea typeface="Arial"/>
                <a:sym typeface="Arial"/>
                <a:hlinkClick r:id="rId8"/>
              </a:rPr>
              <a:t>www.Video.AutoUpkeep.com</a:t>
            </a:r>
            <a:r>
              <a:rPr lang="en-US" sz="1200" dirty="0">
                <a:ea typeface="Arial"/>
                <a:sym typeface="Arial"/>
              </a:rPr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ea typeface="Arial"/>
                <a:sym typeface="Arial"/>
              </a:rPr>
              <a:t>YouTube – </a:t>
            </a:r>
            <a:r>
              <a:rPr lang="en-US" sz="1200" dirty="0">
                <a:ea typeface="Arial"/>
                <a:sym typeface="Arial"/>
                <a:hlinkClick r:id="rId9"/>
              </a:rPr>
              <a:t>www.YouTube.com/AutoUpkeep</a:t>
            </a:r>
            <a:r>
              <a:rPr lang="en-US" sz="1200" dirty="0">
                <a:ea typeface="Arial"/>
                <a:sym typeface="Arial"/>
              </a:rPr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ea typeface="Arial"/>
                <a:sym typeface="Arial"/>
              </a:rPr>
              <a:t>Facebook – </a:t>
            </a:r>
            <a:r>
              <a:rPr lang="en-US" sz="1200" dirty="0">
                <a:ea typeface="Arial"/>
                <a:sym typeface="Arial"/>
                <a:hlinkClick r:id="rId10"/>
              </a:rPr>
              <a:t>www.Facebook.com/AutoUpkeep</a:t>
            </a:r>
            <a:r>
              <a:rPr lang="en-US" sz="1200" dirty="0">
                <a:ea typeface="Arial"/>
                <a:sym typeface="Arial"/>
              </a:rPr>
              <a:t> </a:t>
            </a:r>
          </a:p>
        </p:txBody>
      </p:sp>
      <p:pic>
        <p:nvPicPr>
          <p:cNvPr id="63491" name="Picture 4" descr="4th-Car-and-Blue-Gradi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423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0661" y="1417638"/>
            <a:ext cx="1135539" cy="1481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2525" y="1417638"/>
            <a:ext cx="2779849" cy="1200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Get your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review copy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latin typeface="Arial"/>
                <a:ea typeface="Arial"/>
                <a:cs typeface="Arial"/>
                <a:sym typeface="Arial"/>
              </a:rPr>
              <a:t>today!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5275126" y="1879600"/>
            <a:ext cx="673100" cy="317500"/>
          </a:xfrm>
          <a:prstGeom prst="leftArrow">
            <a:avLst/>
          </a:prstGeom>
          <a:solidFill>
            <a:srgbClr val="0000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Past Issues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80447" y="126631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dirty="0">
                <a:latin typeface="Arial"/>
              </a:rPr>
              <a:t>"Apple Disables Group FaceTime After Security Flaw Let Callers Secretly Eavesdrop" </a:t>
            </a:r>
            <a:r>
              <a:rPr lang="en-US" sz="800" dirty="0">
                <a:latin typeface="Arial"/>
                <a:hlinkClick r:id="rId3"/>
              </a:rPr>
              <a:t>https://www.npr.org/2019/01/29/689581417/apple-disables-group-facetime-after-security-flaw-let-callers-secretly-eavesdrop</a:t>
            </a:r>
            <a:r>
              <a:rPr lang="en-US" sz="800" dirty="0">
                <a:latin typeface="Arial"/>
              </a:rPr>
              <a:t> </a:t>
            </a:r>
            <a:endParaRPr lang="en-US" dirty="0">
              <a:latin typeface="Arial"/>
            </a:endParaRP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/>
              </a:rPr>
              <a:t>"Hacked Nest Cam convinces family that US is being attacked by North Korea. Nest says its systems weren’t breached." </a:t>
            </a:r>
            <a:r>
              <a:rPr lang="en-US" sz="800" dirty="0">
                <a:latin typeface="Arial"/>
                <a:hlinkClick r:id="rId4"/>
              </a:rPr>
              <a:t>https://www.cnet.com/news/hacker-uses-nest-cam-to-convince-family-us-is-under-north-korean-missile-attack/</a:t>
            </a:r>
            <a:r>
              <a:rPr lang="en-US" sz="800" dirty="0">
                <a:latin typeface="Arial"/>
              </a:rPr>
              <a:t> 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/>
              </a:rPr>
              <a:t>"Amazon has fixed a bug that allowed hackers to listen in on Alexa devices" </a:t>
            </a:r>
            <a:r>
              <a:rPr lang="en-US" sz="800" dirty="0">
                <a:latin typeface="Arial"/>
                <a:hlinkClick r:id="rId5"/>
              </a:rPr>
              <a:t>https://www.digitaltrends.com/home/hackers-listening-with-alexa/</a:t>
            </a:r>
            <a:r>
              <a:rPr lang="en-US" sz="800" dirty="0">
                <a:latin typeface="Arial"/>
              </a:rPr>
              <a:t> </a:t>
            </a:r>
            <a:endParaRPr lang="en-US" sz="800" kern="0">
              <a:latin typeface="Arial"/>
            </a:endParaRPr>
          </a:p>
          <a:p>
            <a:pPr eaLnBrk="1" hangingPunct="1">
              <a:buFont typeface="Arial"/>
              <a:buChar char="•"/>
            </a:pPr>
            <a:endParaRPr lang="en-US" sz="800" dirty="0">
              <a:latin typeface="Arial"/>
            </a:endParaRPr>
          </a:p>
          <a:p>
            <a:pPr eaLnBrk="1" hangingPunct="1">
              <a:buFont typeface="Arial"/>
              <a:buChar char="•"/>
            </a:pPr>
            <a:endParaRPr lang="en-US" sz="28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6801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eneration Timeline"/>
          <p:cNvSpPr txBox="1">
            <a:spLocks noGrp="1"/>
          </p:cNvSpPr>
          <p:nvPr>
            <p:ph type="title" idx="4294967295"/>
          </p:nvPr>
        </p:nvSpPr>
        <p:spPr>
          <a:xfrm>
            <a:off x="457200" y="80909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FERPA</a:t>
            </a:r>
            <a:endParaRPr lang="en-US" dirty="0"/>
          </a:p>
        </p:txBody>
      </p:sp>
      <p:pic>
        <p:nvPicPr>
          <p:cNvPr id="7172" name="Picture 4" descr="4th-Car-and-Blue-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55075" y="5888038"/>
            <a:ext cx="301625" cy="288925"/>
          </a:xfrm>
        </p:spPr>
        <p:txBody>
          <a:bodyPr/>
          <a:lstStyle/>
          <a:p>
            <a:pPr>
              <a:defRPr/>
            </a:pPr>
            <a:fld id="{8774B836-05DC-2149-900A-BB9CB68348F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chnological behavior has radically evolved over the generations.…">
            <a:extLst>
              <a:ext uri="{FF2B5EF4-FFF2-40B4-BE49-F238E27FC236}">
                <a16:creationId xmlns:a16="http://schemas.microsoft.com/office/drawing/2014/main" id="{D9960AA3-AE65-944C-A85B-07E6AF032492}"/>
              </a:ext>
            </a:extLst>
          </p:cNvPr>
          <p:cNvSpPr txBox="1">
            <a:spLocks/>
          </p:cNvSpPr>
          <p:nvPr/>
        </p:nvSpPr>
        <p:spPr bwMode="auto">
          <a:xfrm>
            <a:off x="457200" y="1181073"/>
            <a:ext cx="3773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  <a:sym typeface="Arial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marR="0" indent="-22860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800" kern="0" dirty="0">
                <a:latin typeface="Arial"/>
              </a:rPr>
              <a:t>Family Educational Rights and Privacy Act (FERPA) 1974</a:t>
            </a:r>
            <a:endParaRPr lang="en-US" sz="2800" kern="0" dirty="0">
              <a:cs typeface="Arial" charset="0"/>
            </a:endParaRPr>
          </a:p>
          <a:p>
            <a:pPr lvl="1" eaLnBrk="1" hangingPunct="1">
              <a:buFont typeface="Wingdings"/>
              <a:buChar char="Ø"/>
            </a:pPr>
            <a:r>
              <a:rPr lang="en-US" sz="1600" kern="0" dirty="0">
                <a:latin typeface="Arial"/>
              </a:rPr>
              <a:t>"The U.S. Department of Education has not issued any formal guidance on the use of voice assistants in the classroom, but their </a:t>
            </a:r>
            <a:r>
              <a:rPr lang="en-US" sz="1600" kern="0" dirty="0">
                <a:latin typeface="Arial"/>
                <a:hlinkClick r:id="rId5"/>
              </a:rPr>
              <a:t>FAQ’s on Photos and Videos Under FERPA</a:t>
            </a:r>
            <a:r>
              <a:rPr lang="en-US" sz="1600" kern="0" dirty="0">
                <a:latin typeface="Arial"/>
              </a:rPr>
              <a:t> provides guidance and examples of situations in which photos and videos would be considered FERPA-protected education records (the same principles would apply for audio recordings)."</a:t>
            </a:r>
          </a:p>
          <a:p>
            <a:pPr marL="0" indent="0" eaLnBrk="1" hangingPunct="1">
              <a:buNone/>
            </a:pPr>
            <a:endParaRPr lang="en-US" sz="2800" kern="0" dirty="0">
              <a:cs typeface="Arial" charset="0"/>
            </a:endParaRPr>
          </a:p>
        </p:txBody>
      </p:sp>
      <p:sp>
        <p:nvSpPr>
          <p:cNvPr id="5" name="With your colleague next to you, take a couple of minutes to identify 5 ways that students from Gen Z learn differently than other students you have had in the past? Rank these items 1 to 5 with 1 being the most important difference.…">
            <a:extLst>
              <a:ext uri="{FF2B5EF4-FFF2-40B4-BE49-F238E27FC236}">
                <a16:creationId xmlns:a16="http://schemas.microsoft.com/office/drawing/2014/main" id="{46E8E3BB-105A-40BE-ABF7-0EBE0535C666}"/>
              </a:ext>
            </a:extLst>
          </p:cNvPr>
          <p:cNvSpPr txBox="1">
            <a:spLocks/>
          </p:cNvSpPr>
          <p:nvPr/>
        </p:nvSpPr>
        <p:spPr bwMode="auto">
          <a:xfrm>
            <a:off x="1104004" y="5758507"/>
            <a:ext cx="3130658" cy="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charset="0"/>
              </a:defRPr>
            </a:lvl1pPr>
            <a:lvl2pPr marL="782638" indent="-325438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219200" indent="-3048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736725" indent="-36512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–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235200" indent="-4064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896111" eaLnBrk="1" fontAlgn="auto" hangingPunct="1">
              <a:buNone/>
              <a:defRPr sz="2352"/>
            </a:pPr>
            <a:r>
              <a:rPr lang="en-US" sz="800" kern="0" dirty="0"/>
              <a:t>Bearden, S. (November 18th, 2018).  Voice Assistants in the Classroom: Useful Tool or Privacy Problem? Retrieved from </a:t>
            </a:r>
            <a:r>
              <a:rPr lang="en-US" sz="800" kern="0" dirty="0">
                <a:hlinkClick r:id="rId6"/>
              </a:rPr>
              <a:t>https://ferpasherpa.org/bearden4/</a:t>
            </a:r>
            <a:r>
              <a:rPr lang="en-US" sz="800" kern="0" dirty="0"/>
              <a:t> </a:t>
            </a:r>
            <a:endParaRPr lang="en-US" sz="800" kern="0"/>
          </a:p>
        </p:txBody>
      </p:sp>
      <p:pic>
        <p:nvPicPr>
          <p:cNvPr id="6" name="Picture 7">
            <a:hlinkClick r:id="" action="ppaction://media"/>
            <a:extLst>
              <a:ext uri="{FF2B5EF4-FFF2-40B4-BE49-F238E27FC236}">
                <a16:creationId xmlns:a16="http://schemas.microsoft.com/office/drawing/2014/main" id="{45988DDE-FF8D-41AB-B7EF-EA448AA41B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628306" y="3596473"/>
            <a:ext cx="3998563" cy="2184293"/>
          </a:xfrm>
          <a:prstGeom prst="rect">
            <a:avLst/>
          </a:prstGeom>
        </p:spPr>
      </p:pic>
      <p:pic>
        <p:nvPicPr>
          <p:cNvPr id="14" name="Picture 14">
            <a:hlinkClick r:id="" action="ppaction://media"/>
            <a:extLst>
              <a:ext uri="{FF2B5EF4-FFF2-40B4-BE49-F238E27FC236}">
                <a16:creationId xmlns:a16="http://schemas.microsoft.com/office/drawing/2014/main" id="{12853300-17B4-42F7-8E05-0C635958D4E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4628304" y="896709"/>
            <a:ext cx="4006312" cy="2308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B4FCC-B7A2-4ADA-90B9-E9460566A87F}"/>
              </a:ext>
            </a:extLst>
          </p:cNvPr>
          <p:cNvSpPr txBox="1"/>
          <p:nvPr/>
        </p:nvSpPr>
        <p:spPr>
          <a:xfrm>
            <a:off x="4738790" y="3229833"/>
            <a:ext cx="390484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</a:rPr>
              <a:t>YouTube Video – Time 4:03 - </a:t>
            </a:r>
            <a:r>
              <a:rPr lang="en-US" sz="800" dirty="0">
                <a:latin typeface="Arial"/>
                <a:hlinkClick r:id="rId9"/>
              </a:rPr>
              <a:t>https://www.youtube.com/watch?v=nhlDkS8hvMU</a:t>
            </a:r>
            <a:r>
              <a:rPr lang="en-US" sz="800" dirty="0">
                <a:latin typeface="Arial"/>
              </a:rPr>
              <a:t> </a:t>
            </a:r>
            <a:endParaRPr lang="en-US" sz="800" b="0" i="0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AC827-873C-4B39-AD79-B5ED7BBEC832}"/>
              </a:ext>
            </a:extLst>
          </p:cNvPr>
          <p:cNvSpPr txBox="1"/>
          <p:nvPr/>
        </p:nvSpPr>
        <p:spPr>
          <a:xfrm>
            <a:off x="4738790" y="5859224"/>
            <a:ext cx="45720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/>
                <a:cs typeface="Arial"/>
              </a:rPr>
              <a:t>YouTube Video – Time 3:32 - </a:t>
            </a:r>
            <a:r>
              <a:rPr lang="en-US" sz="800" dirty="0">
                <a:latin typeface="Arial"/>
                <a:cs typeface="Arial"/>
                <a:hlinkClick r:id="rId10"/>
              </a:rPr>
              <a:t>https://www.youtube.com/watch?v=0M7juYs8Yh4</a:t>
            </a:r>
            <a:r>
              <a:rPr lang="en-US" sz="800" dirty="0">
                <a:latin typeface="Arial"/>
                <a:cs typeface="Arial"/>
              </a:rPr>
              <a:t>  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70396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3056</Words>
  <Application>Microsoft Macintosh PowerPoint</Application>
  <PresentationFormat>On-screen Show (4:3)</PresentationFormat>
  <Paragraphs>475</Paragraphs>
  <Slides>79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ＭＳ Ｐゴシック</vt:lpstr>
      <vt:lpstr>Arial</vt:lpstr>
      <vt:lpstr>Helvetica Neue</vt:lpstr>
      <vt:lpstr>Wingdings</vt:lpstr>
      <vt:lpstr>Default Design</vt:lpstr>
      <vt:lpstr>Alexa! Hey Siri! Ok Google! The Connected Classroom</vt:lpstr>
      <vt:lpstr>Download this Presentation </vt:lpstr>
      <vt:lpstr>Essential Questions</vt:lpstr>
      <vt:lpstr>The Connected Classroom</vt:lpstr>
      <vt:lpstr>Artificial Intelligence (AI) and  Machine Learning (ML)</vt:lpstr>
      <vt:lpstr>Artificial Intelligence in Education</vt:lpstr>
      <vt:lpstr>Useful Tool or Privacy Problem</vt:lpstr>
      <vt:lpstr>Past Issues</vt:lpstr>
      <vt:lpstr>FERPA</vt:lpstr>
      <vt:lpstr>COPPA</vt:lpstr>
      <vt:lpstr>Should You Use Smart Speakers  in the Classroom?</vt:lpstr>
      <vt:lpstr>No Camera = Fewer Privacy Concerns</vt:lpstr>
      <vt:lpstr>Meet Your Google Assistant</vt:lpstr>
      <vt:lpstr>Example "Actions" for Google Assistant</vt:lpstr>
      <vt:lpstr>Example "Actions" for Google Assistant</vt:lpstr>
      <vt:lpstr>You can create an "Action"  for Google Assistant using a Template</vt:lpstr>
      <vt:lpstr>Flashcards vs. Trivia</vt:lpstr>
      <vt:lpstr>Google Assistant for  Chapter Reviews</vt:lpstr>
      <vt:lpstr>Meet Amazon Alexa</vt:lpstr>
      <vt:lpstr>Example "Skills" for Amazon Alexa</vt:lpstr>
      <vt:lpstr>Example "Skills" for Amazon Alexa</vt:lpstr>
      <vt:lpstr>Example "Skills" for Amazon Alexa</vt:lpstr>
      <vt:lpstr>Example "Skills" for Amazon Alexa that Includes Dynamic Content</vt:lpstr>
      <vt:lpstr>Exponential Growth is Occurring Now</vt:lpstr>
      <vt:lpstr>Google Assistant</vt:lpstr>
      <vt:lpstr>Ask Your Assistant a Question or  Give It a Command</vt:lpstr>
      <vt:lpstr>Podcasts</vt:lpstr>
      <vt:lpstr>Have students...</vt:lpstr>
      <vt:lpstr>QR Codes</vt:lpstr>
      <vt:lpstr>QR Codes Give Students a Direct Link</vt:lpstr>
      <vt:lpstr>Making QR Codes</vt:lpstr>
      <vt:lpstr>Step-by-Step Example</vt:lpstr>
      <vt:lpstr>Step-by-Step Example (Continued)</vt:lpstr>
      <vt:lpstr>Step-by-Step Example (Continued)</vt:lpstr>
      <vt:lpstr>Step-by-Step Example (Continued)</vt:lpstr>
      <vt:lpstr>Another Example</vt:lpstr>
      <vt:lpstr>Step-by-Step Example (Continued)</vt:lpstr>
      <vt:lpstr>Step-by-Step Example (Continued)</vt:lpstr>
      <vt:lpstr>Step-by-Step Example (Continued)</vt:lpstr>
      <vt:lpstr>Apps</vt:lpstr>
      <vt:lpstr>OBD II App</vt:lpstr>
      <vt:lpstr>OBD II App</vt:lpstr>
      <vt:lpstr>OBD II App</vt:lpstr>
      <vt:lpstr>OBD II App</vt:lpstr>
      <vt:lpstr>OBD II Sensors/Dongles/Connectors</vt:lpstr>
      <vt:lpstr>Part Lookup and Training App</vt:lpstr>
      <vt:lpstr>Part Lookup and Training App</vt:lpstr>
      <vt:lpstr>Part Lookup and Training App</vt:lpstr>
      <vt:lpstr>Safety App</vt:lpstr>
      <vt:lpstr>Safety Apps</vt:lpstr>
      <vt:lpstr>Safety App</vt:lpstr>
      <vt:lpstr>Specialty App</vt:lpstr>
      <vt:lpstr>Translation App</vt:lpstr>
      <vt:lpstr>Organizing Apps into  Systems and Content Areas</vt:lpstr>
      <vt:lpstr>What apps do you recommend?</vt:lpstr>
      <vt:lpstr>YouTube</vt:lpstr>
      <vt:lpstr>YouTube Channels Institutions/Organizations</vt:lpstr>
      <vt:lpstr>YouTube Channels Institutions/Organizations</vt:lpstr>
      <vt:lpstr>YouTube Channels Part Manufacturers</vt:lpstr>
      <vt:lpstr>YouTube Channels Part Manufacturers</vt:lpstr>
      <vt:lpstr>YouTube Channels Automotive Manufacturers</vt:lpstr>
      <vt:lpstr>YouTube Channels Automotive Manufacturers</vt:lpstr>
      <vt:lpstr>YouTube Channels Auto Parts Stores</vt:lpstr>
      <vt:lpstr>YouTube Channels Auto Parts Stores</vt:lpstr>
      <vt:lpstr>YouTube Channels Auto Magazines</vt:lpstr>
      <vt:lpstr>YouTube Channels Auto Magazines</vt:lpstr>
      <vt:lpstr>YouTube Channels YouTube Stars</vt:lpstr>
      <vt:lpstr>YouTube Channels YouTube Stars</vt:lpstr>
      <vt:lpstr>YouTube Channels Auto Teachers</vt:lpstr>
      <vt:lpstr>YouTube Channels Auto Teachers</vt:lpstr>
      <vt:lpstr>YouTube Channels Jim Bates Productions</vt:lpstr>
      <vt:lpstr>YouTube Channels Jim Bates Productions</vt:lpstr>
      <vt:lpstr>YouTube Channels</vt:lpstr>
      <vt:lpstr>Organizing Videos into  Systems and Content Areas</vt:lpstr>
      <vt:lpstr>Time to Share…</vt:lpstr>
      <vt:lpstr>Activities to Integrate Apps, YouTube Videos, and Smart Speakers</vt:lpstr>
      <vt:lpstr>To Get Free eBook Access</vt:lpstr>
      <vt:lpstr>Questions?</vt:lpstr>
      <vt:lpstr>Contact Information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Connected Classroom</dc:title>
  <cp:lastModifiedBy>Michael Gray</cp:lastModifiedBy>
  <cp:revision>1468</cp:revision>
  <cp:lastPrinted>2018-02-01T21:26:02Z</cp:lastPrinted>
  <dcterms:modified xsi:type="dcterms:W3CDTF">2019-07-14T01:09:54Z</dcterms:modified>
</cp:coreProperties>
</file>