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3"/>
  </p:notesMasterIdLst>
  <p:sldIdLst>
    <p:sldId id="256" r:id="rId2"/>
    <p:sldId id="257" r:id="rId3"/>
    <p:sldId id="292" r:id="rId4"/>
    <p:sldId id="258" r:id="rId5"/>
    <p:sldId id="259" r:id="rId6"/>
    <p:sldId id="260" r:id="rId7"/>
    <p:sldId id="293" r:id="rId8"/>
    <p:sldId id="261" r:id="rId9"/>
    <p:sldId id="294" r:id="rId10"/>
    <p:sldId id="267" r:id="rId11"/>
    <p:sldId id="268" r:id="rId12"/>
    <p:sldId id="263" r:id="rId13"/>
    <p:sldId id="264" r:id="rId14"/>
    <p:sldId id="270" r:id="rId15"/>
    <p:sldId id="271" r:id="rId16"/>
    <p:sldId id="272" r:id="rId17"/>
    <p:sldId id="273" r:id="rId18"/>
    <p:sldId id="274" r:id="rId19"/>
    <p:sldId id="275" r:id="rId20"/>
    <p:sldId id="276" r:id="rId21"/>
    <p:sldId id="277" r:id="rId22"/>
    <p:sldId id="279" r:id="rId23"/>
    <p:sldId id="280" r:id="rId24"/>
    <p:sldId id="291" r:id="rId25"/>
    <p:sldId id="295" r:id="rId26"/>
    <p:sldId id="281" r:id="rId27"/>
    <p:sldId id="296" r:id="rId28"/>
    <p:sldId id="282" r:id="rId29"/>
    <p:sldId id="285" r:id="rId30"/>
    <p:sldId id="284"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0000"/>
    <a:srgbClr val="EC0D30"/>
    <a:srgbClr val="22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4"/>
    <p:restoredTop sz="94674"/>
  </p:normalViewPr>
  <p:slideViewPr>
    <p:cSldViewPr snapToGrid="0">
      <p:cViewPr varScale="1">
        <p:scale>
          <a:sx n="62" d="100"/>
          <a:sy n="62" d="100"/>
        </p:scale>
        <p:origin x="1512" y="36"/>
      </p:cViewPr>
      <p:guideLst>
        <p:guide orient="horz" pos="2160"/>
        <p:guide pos="2880"/>
      </p:guideLst>
    </p:cSldViewPr>
  </p:slideViewPr>
  <p:notesTextViewPr>
    <p:cViewPr>
      <p:scale>
        <a:sx n="100" d="100"/>
        <a:sy n="100" d="100"/>
      </p:scale>
      <p:origin x="0" y="0"/>
    </p:cViewPr>
  </p:notesTextViewPr>
  <p:sorterViewPr>
    <p:cViewPr>
      <p:scale>
        <a:sx n="79" d="100"/>
        <a:sy n="79" d="100"/>
      </p:scale>
      <p:origin x="0" y="-18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69186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62" name="Shape 26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22" name="Shape 3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23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61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551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87" name="Shape 3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202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80" name="Shape 3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93" name="Shape 3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Shape 1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52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45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15" name="Shape 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16" name="Shape 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7" name="Shape 7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80" name="Shape 8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86" name="Shape 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87" name="Shape 8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26" name="Shape 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40" name="Shape 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46" name="Shape 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47" name="Shape 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Shape 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53" name="Shape 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60" name="Shape 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61" name="Shape 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64" name="Shape 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74" name="Shape 7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9" name="Shape 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10" name="Shape 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autoupkeep.com/presentation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media.carcare.org/2017-07-11-Community-Car-Care-Events-Show-Most-Vehicles-Need-Servi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IOooYBJWBa4"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utoupkeep.com/standar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www.autoupkeep.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assistant.google.com/explo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autoupkeep.com/standards/" TargetMode="External"/><Relationship Id="rId4" Type="http://schemas.openxmlformats.org/officeDocument/2006/relationships/hyperlink" Target="https://educateiowa.gov/sites/files/ed/documents/Articulation%20Agreements%20Guidelines_12-04-15.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webp"/><Relationship Id="rId5" Type="http://schemas.openxmlformats.org/officeDocument/2006/relationships/image" Target="../media/image13.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video.autoupkeep.com/" TargetMode="External"/><Relationship Id="rId3" Type="http://schemas.openxmlformats.org/officeDocument/2006/relationships/hyperlink" Target="http://www.rollinghillspublishing.com/" TargetMode="External"/><Relationship Id="rId7" Type="http://schemas.openxmlformats.org/officeDocument/2006/relationships/hyperlink" Target="http://www.twitter.com/AutoUpkee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linkedin.com/in/MichaelEGray" TargetMode="External"/><Relationship Id="rId11" Type="http://schemas.openxmlformats.org/officeDocument/2006/relationships/image" Target="../media/image2.png"/><Relationship Id="rId5" Type="http://schemas.openxmlformats.org/officeDocument/2006/relationships/hyperlink" Target="mailto:info@autoupkeep.com" TargetMode="External"/><Relationship Id="rId10" Type="http://schemas.openxmlformats.org/officeDocument/2006/relationships/hyperlink" Target="http://www.facebook.com/AutoUpkeep" TargetMode="External"/><Relationship Id="rId4" Type="http://schemas.openxmlformats.org/officeDocument/2006/relationships/hyperlink" Target="http://www.autoupkeep.com/" TargetMode="External"/><Relationship Id="rId9" Type="http://schemas.openxmlformats.org/officeDocument/2006/relationships/hyperlink" Target="http://www.youtube.com/AutoUpkee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eiowa.gov/sites/files/ed/documents/2015-10-26CTETaskForceFinalRepor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cdn.dbqschools.org/wp-content/uploads/2019/01/dcsd-highschool-courseguide-192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bhs.bettendorf.k12.ia.us/application/files/2915/4992/0242/Industrial_Technology_19-20.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uscatine.k12.ia.us/wp-content/uploads/Curriculum-GuideBook-2018-19.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cr.k12.ia.us/assets/30/6/Program_of_studies_19_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7" name="Picture 6">
            <a:extLst>
              <a:ext uri="{FF2B5EF4-FFF2-40B4-BE49-F238E27FC236}">
                <a16:creationId xmlns:a16="http://schemas.microsoft.com/office/drawing/2014/main" id="{31726612-EE31-4A99-9DEE-BCC0C8C6EF6C}"/>
              </a:ext>
            </a:extLst>
          </p:cNvPr>
          <p:cNvPicPr>
            <a:picLocks noChangeAspect="1"/>
          </p:cNvPicPr>
          <p:nvPr/>
        </p:nvPicPr>
        <p:blipFill>
          <a:blip r:embed="rId3"/>
          <a:stretch>
            <a:fillRect/>
          </a:stretch>
        </p:blipFill>
        <p:spPr>
          <a:xfrm>
            <a:off x="3702430" y="642539"/>
            <a:ext cx="1628292" cy="1628292"/>
          </a:xfrm>
          <a:prstGeom prst="rect">
            <a:avLst/>
          </a:prstGeom>
        </p:spPr>
      </p:pic>
      <p:sp>
        <p:nvSpPr>
          <p:cNvPr id="2" name="Right Arrow 1"/>
          <p:cNvSpPr/>
          <p:nvPr/>
        </p:nvSpPr>
        <p:spPr>
          <a:xfrm>
            <a:off x="73893" y="2654019"/>
            <a:ext cx="2059708" cy="1562447"/>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Shape 92"/>
          <p:cNvSpPr txBox="1">
            <a:spLocks noGrp="1"/>
          </p:cNvSpPr>
          <p:nvPr>
            <p:ph type="ctrTitle"/>
          </p:nvPr>
        </p:nvSpPr>
        <p:spPr>
          <a:xfrm>
            <a:off x="0" y="300148"/>
            <a:ext cx="9144000" cy="61714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5400"/>
              <a:buFont typeface="Arial"/>
              <a:buNone/>
            </a:pPr>
            <a:r>
              <a:rPr lang="en-US" sz="3600" b="1" dirty="0"/>
              <a:t>Auto Upkeep</a:t>
            </a:r>
            <a:endParaRPr dirty="0"/>
          </a:p>
        </p:txBody>
      </p:sp>
      <p:sp>
        <p:nvSpPr>
          <p:cNvPr id="93" name="Shape 93"/>
          <p:cNvSpPr txBox="1"/>
          <p:nvPr/>
        </p:nvSpPr>
        <p:spPr>
          <a:xfrm>
            <a:off x="1371600" y="1676400"/>
            <a:ext cx="64008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pic>
        <p:nvPicPr>
          <p:cNvPr id="94" name="Shape 94"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
        <p:nvSpPr>
          <p:cNvPr id="95" name="Shape 95"/>
          <p:cNvSpPr txBox="1">
            <a:spLocks noGrp="1"/>
          </p:cNvSpPr>
          <p:nvPr>
            <p:ph type="subTitle" idx="1"/>
          </p:nvPr>
        </p:nvSpPr>
        <p:spPr>
          <a:xfrm>
            <a:off x="0" y="4876800"/>
            <a:ext cx="9144000" cy="129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Presenter:</a:t>
            </a:r>
            <a:endParaRPr dirty="0"/>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Michael Gray, Co-Author of Auto Upkeep</a:t>
            </a:r>
            <a:endParaRPr dirty="0"/>
          </a:p>
          <a:p>
            <a:pPr marL="0" marR="0" lvl="0" indent="0" algn="ctr"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This presentation is available at </a:t>
            </a:r>
            <a:r>
              <a:rPr lang="en-US" sz="2000" b="0" i="0" u="sng" strike="noStrike" cap="none" dirty="0">
                <a:solidFill>
                  <a:schemeClr val="hlink"/>
                </a:solidFill>
                <a:latin typeface="Arial"/>
                <a:ea typeface="Arial"/>
                <a:cs typeface="Arial"/>
                <a:sym typeface="Arial"/>
                <a:hlinkClick r:id="rId5"/>
              </a:rPr>
              <a:t>www.AutoUpkeep.com/presentations</a:t>
            </a:r>
            <a:r>
              <a:rPr lang="en-US" sz="2000" b="0" i="0" u="none" strike="noStrike" cap="none" dirty="0">
                <a:solidFill>
                  <a:schemeClr val="dk1"/>
                </a:solidFill>
                <a:latin typeface="Arial"/>
                <a:ea typeface="Arial"/>
                <a:cs typeface="Arial"/>
                <a:sym typeface="Arial"/>
              </a:rPr>
              <a:t>. </a:t>
            </a:r>
            <a:endParaRPr dirty="0"/>
          </a:p>
        </p:txBody>
      </p:sp>
      <p:sp>
        <p:nvSpPr>
          <p:cNvPr id="98" name="Shape 98"/>
          <p:cNvSpPr txBox="1"/>
          <p:nvPr/>
        </p:nvSpPr>
        <p:spPr>
          <a:xfrm>
            <a:off x="-184645" y="3070935"/>
            <a:ext cx="1905000"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dirty="0">
                <a:solidFill>
                  <a:schemeClr val="dk1"/>
                </a:solidFill>
              </a:rPr>
              <a:t>Transportation, Distribution, and Logistics</a:t>
            </a:r>
            <a:endParaRPr dirty="0"/>
          </a:p>
        </p:txBody>
      </p:sp>
      <p:sp>
        <p:nvSpPr>
          <p:cNvPr id="99" name="Shape 99"/>
          <p:cNvSpPr/>
          <p:nvPr/>
        </p:nvSpPr>
        <p:spPr>
          <a:xfrm>
            <a:off x="2162052" y="2583774"/>
            <a:ext cx="2156847" cy="1625666"/>
          </a:xfrm>
          <a:prstGeom prst="roundRect">
            <a:avLst>
              <a:gd name="adj" fmla="val 16667"/>
            </a:avLst>
          </a:prstGeom>
          <a:solidFill>
            <a:srgbClr val="FF0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00" name="Shape 100"/>
          <p:cNvSpPr txBox="1"/>
          <p:nvPr/>
        </p:nvSpPr>
        <p:spPr>
          <a:xfrm>
            <a:off x="2135575" y="3023204"/>
            <a:ext cx="2228932"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dirty="0">
                <a:solidFill>
                  <a:schemeClr val="lt1"/>
                </a:solidFill>
              </a:rPr>
              <a:t>Applied Sciences, Technology, Engineering, and Manufacturing</a:t>
            </a:r>
            <a:endParaRPr dirty="0"/>
          </a:p>
        </p:txBody>
      </p:sp>
      <p:sp>
        <p:nvSpPr>
          <p:cNvPr id="101" name="Shape 101"/>
          <p:cNvSpPr txBox="1"/>
          <p:nvPr/>
        </p:nvSpPr>
        <p:spPr>
          <a:xfrm>
            <a:off x="1" y="2103438"/>
            <a:ext cx="90331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b="0" i="0" u="sng" dirty="0">
                <a:solidFill>
                  <a:schemeClr val="dk1"/>
                </a:solidFill>
                <a:latin typeface="Arial"/>
                <a:ea typeface="Arial"/>
                <a:cs typeface="Arial"/>
                <a:sym typeface="Arial"/>
              </a:rPr>
              <a:t>National Career Cluster</a:t>
            </a:r>
            <a:r>
              <a:rPr lang="en-US" b="0" i="0" u="none" dirty="0">
                <a:solidFill>
                  <a:schemeClr val="dk1"/>
                </a:solidFill>
                <a:latin typeface="Arial"/>
                <a:ea typeface="Arial"/>
                <a:cs typeface="Arial"/>
                <a:sym typeface="Arial"/>
              </a:rPr>
              <a:t>       </a:t>
            </a:r>
            <a:r>
              <a:rPr lang="en-US" b="0" i="0" u="sng" dirty="0">
                <a:solidFill>
                  <a:schemeClr val="dk1"/>
                </a:solidFill>
                <a:latin typeface="Arial"/>
                <a:ea typeface="Arial"/>
                <a:cs typeface="Arial"/>
                <a:sym typeface="Arial"/>
              </a:rPr>
              <a:t>Iowa CTE Service Area</a:t>
            </a:r>
            <a:r>
              <a:rPr lang="en-US" b="0" i="0" u="none" dirty="0">
                <a:solidFill>
                  <a:schemeClr val="dk1"/>
                </a:solidFill>
                <a:latin typeface="Arial"/>
                <a:ea typeface="Arial"/>
                <a:cs typeface="Arial"/>
                <a:sym typeface="Arial"/>
              </a:rPr>
              <a:t>            </a:t>
            </a:r>
            <a:r>
              <a:rPr lang="en-US" b="0" i="0" u="sng" dirty="0">
                <a:solidFill>
                  <a:schemeClr val="dk1"/>
                </a:solidFill>
                <a:latin typeface="Arial"/>
                <a:ea typeface="Arial"/>
                <a:cs typeface="Arial"/>
                <a:sym typeface="Arial"/>
              </a:rPr>
              <a:t>Introductory Courses</a:t>
            </a:r>
            <a:r>
              <a:rPr lang="en-US" b="0" i="0" u="none" dirty="0">
                <a:solidFill>
                  <a:schemeClr val="dk1"/>
                </a:solidFill>
                <a:latin typeface="Arial"/>
                <a:ea typeface="Arial"/>
                <a:cs typeface="Arial"/>
                <a:sym typeface="Arial"/>
              </a:rPr>
              <a:t>                 </a:t>
            </a:r>
            <a:r>
              <a:rPr lang="en-US" u="sng" dirty="0">
                <a:solidFill>
                  <a:schemeClr val="dk1"/>
                </a:solidFill>
              </a:rPr>
              <a:t>Possible Careers</a:t>
            </a:r>
            <a:endParaRPr u="sng" dirty="0"/>
          </a:p>
        </p:txBody>
      </p:sp>
      <p:sp>
        <p:nvSpPr>
          <p:cNvPr id="102" name="Shape 102"/>
          <p:cNvSpPr/>
          <p:nvPr/>
        </p:nvSpPr>
        <p:spPr>
          <a:xfrm>
            <a:off x="4410115" y="2581366"/>
            <a:ext cx="2295402" cy="1625666"/>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03" name="Shape 103"/>
          <p:cNvSpPr txBox="1"/>
          <p:nvPr/>
        </p:nvSpPr>
        <p:spPr>
          <a:xfrm>
            <a:off x="4318899" y="2727036"/>
            <a:ext cx="2552863" cy="10990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dirty="0">
                <a:solidFill>
                  <a:schemeClr val="lt1"/>
                </a:solidFill>
                <a:latin typeface="Arial"/>
                <a:ea typeface="Arial"/>
                <a:cs typeface="Arial"/>
                <a:sym typeface="Arial"/>
              </a:rPr>
              <a:t>Automotive Maintenance Basic Automotive </a:t>
            </a:r>
          </a:p>
          <a:p>
            <a:pPr marL="0" marR="0" lvl="0" indent="0" algn="ctr" rtl="0">
              <a:lnSpc>
                <a:spcPct val="100000"/>
              </a:lnSpc>
              <a:spcBef>
                <a:spcPts val="0"/>
              </a:spcBef>
              <a:spcAft>
                <a:spcPts val="0"/>
              </a:spcAft>
              <a:buClr>
                <a:schemeClr val="lt1"/>
              </a:buClr>
              <a:buSzPts val="1400"/>
              <a:buFont typeface="Arial"/>
              <a:buNone/>
            </a:pPr>
            <a:r>
              <a:rPr lang="en-US" sz="1400" b="0" i="0" u="none" dirty="0">
                <a:solidFill>
                  <a:schemeClr val="lt1"/>
                </a:solidFill>
                <a:latin typeface="Arial"/>
                <a:ea typeface="Arial"/>
                <a:cs typeface="Arial"/>
                <a:sym typeface="Arial"/>
              </a:rPr>
              <a:t>Consumer Auto Mechanics </a:t>
            </a:r>
          </a:p>
          <a:p>
            <a:pPr marL="0" marR="0" lvl="0" indent="0" algn="ctr" rtl="0">
              <a:lnSpc>
                <a:spcPct val="100000"/>
              </a:lnSpc>
              <a:spcBef>
                <a:spcPts val="0"/>
              </a:spcBef>
              <a:spcAft>
                <a:spcPts val="0"/>
              </a:spcAft>
              <a:buClr>
                <a:schemeClr val="lt1"/>
              </a:buClr>
              <a:buSzPts val="1400"/>
              <a:buFont typeface="Arial"/>
              <a:buNone/>
            </a:pPr>
            <a:r>
              <a:rPr lang="en-US" sz="1400" b="0" i="0" u="none" dirty="0">
                <a:solidFill>
                  <a:schemeClr val="lt1"/>
                </a:solidFill>
                <a:latin typeface="Arial"/>
                <a:ea typeface="Arial"/>
                <a:cs typeface="Arial"/>
                <a:sym typeface="Arial"/>
              </a:rPr>
              <a:t>Auto Care and Maintenance Car Care</a:t>
            </a:r>
          </a:p>
          <a:p>
            <a:pPr marL="0" marR="0" lvl="0" indent="0" algn="ctr" rtl="0">
              <a:lnSpc>
                <a:spcPct val="100000"/>
              </a:lnSpc>
              <a:spcBef>
                <a:spcPts val="0"/>
              </a:spcBef>
              <a:spcAft>
                <a:spcPts val="0"/>
              </a:spcAft>
              <a:buClr>
                <a:schemeClr val="lt1"/>
              </a:buClr>
              <a:buSzPts val="1400"/>
              <a:buFont typeface="Arial"/>
              <a:buNone/>
            </a:pPr>
            <a:r>
              <a:rPr lang="en-US" dirty="0">
                <a:solidFill>
                  <a:schemeClr val="lt1"/>
                </a:solidFill>
              </a:rPr>
              <a:t>Auto Upkeep</a:t>
            </a:r>
            <a:endParaRPr dirty="0"/>
          </a:p>
        </p:txBody>
      </p:sp>
      <p:sp>
        <p:nvSpPr>
          <p:cNvPr id="113" name="Shape 113"/>
          <p:cNvSpPr/>
          <p:nvPr/>
        </p:nvSpPr>
        <p:spPr>
          <a:xfrm>
            <a:off x="6803737" y="2581366"/>
            <a:ext cx="2266371" cy="1598774"/>
          </a:xfrm>
          <a:prstGeom prst="roundRect">
            <a:avLst>
              <a:gd name="adj" fmla="val 16667"/>
            </a:avLst>
          </a:prstGeom>
          <a:solidFill>
            <a:srgbClr val="0000FF"/>
          </a:solidFill>
          <a:ln w="9525" cap="flat" cmpd="sng">
            <a:solidFill>
              <a:schemeClr val="dk1"/>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14" name="Shape 114"/>
          <p:cNvSpPr txBox="1"/>
          <p:nvPr/>
        </p:nvSpPr>
        <p:spPr>
          <a:xfrm>
            <a:off x="6579211" y="2572130"/>
            <a:ext cx="2715422" cy="13537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dirty="0">
                <a:solidFill>
                  <a:schemeClr val="lt1"/>
                </a:solidFill>
                <a:latin typeface="Arial"/>
                <a:ea typeface="Arial"/>
                <a:cs typeface="Arial"/>
                <a:sym typeface="Arial"/>
              </a:rPr>
              <a:t>Auto Service Tech</a:t>
            </a:r>
          </a:p>
          <a:p>
            <a:pPr marL="0" marR="0" lvl="0" indent="0" algn="ctr" rtl="0">
              <a:lnSpc>
                <a:spcPct val="100000"/>
              </a:lnSpc>
              <a:spcBef>
                <a:spcPts val="0"/>
              </a:spcBef>
              <a:spcAft>
                <a:spcPts val="0"/>
              </a:spcAft>
              <a:buClr>
                <a:schemeClr val="lt1"/>
              </a:buClr>
              <a:buSzPts val="1400"/>
              <a:buFont typeface="Arial"/>
              <a:buNone/>
            </a:pPr>
            <a:r>
              <a:rPr lang="en-US" sz="1400" b="0" i="0" u="none" dirty="0">
                <a:solidFill>
                  <a:schemeClr val="lt1"/>
                </a:solidFill>
                <a:latin typeface="Arial"/>
                <a:ea typeface="Arial"/>
                <a:cs typeface="Arial"/>
                <a:sym typeface="Arial"/>
              </a:rPr>
              <a:t>Collision Repair Tech</a:t>
            </a:r>
          </a:p>
          <a:p>
            <a:pPr marL="0" marR="0" lvl="0" indent="0" algn="ctr" rtl="0">
              <a:lnSpc>
                <a:spcPct val="100000"/>
              </a:lnSpc>
              <a:spcBef>
                <a:spcPts val="0"/>
              </a:spcBef>
              <a:spcAft>
                <a:spcPts val="0"/>
              </a:spcAft>
              <a:buClr>
                <a:schemeClr val="lt1"/>
              </a:buClr>
              <a:buSzPts val="1400"/>
              <a:buFont typeface="Arial"/>
              <a:buNone/>
            </a:pPr>
            <a:r>
              <a:rPr lang="en-US" sz="1400" b="0" i="0" u="none" dirty="0">
                <a:solidFill>
                  <a:schemeClr val="lt1"/>
                </a:solidFill>
                <a:latin typeface="Arial"/>
                <a:ea typeface="Arial"/>
                <a:cs typeface="Arial"/>
                <a:sym typeface="Arial"/>
              </a:rPr>
              <a:t>Parts Specialist</a:t>
            </a:r>
          </a:p>
          <a:p>
            <a:pPr marL="0" marR="0" lvl="0" indent="0" algn="ctr" rtl="0">
              <a:lnSpc>
                <a:spcPct val="100000"/>
              </a:lnSpc>
              <a:spcBef>
                <a:spcPts val="0"/>
              </a:spcBef>
              <a:spcAft>
                <a:spcPts val="0"/>
              </a:spcAft>
              <a:buClr>
                <a:schemeClr val="lt1"/>
              </a:buClr>
              <a:buSzPts val="1400"/>
              <a:buFont typeface="Arial"/>
              <a:buNone/>
            </a:pPr>
            <a:r>
              <a:rPr lang="en-US" dirty="0">
                <a:solidFill>
                  <a:schemeClr val="lt1"/>
                </a:solidFill>
              </a:rPr>
              <a:t>Service Advisor</a:t>
            </a:r>
          </a:p>
          <a:p>
            <a:pPr marL="0" marR="0" lvl="0" indent="0" algn="ctr" rtl="0">
              <a:lnSpc>
                <a:spcPct val="100000"/>
              </a:lnSpc>
              <a:spcBef>
                <a:spcPts val="0"/>
              </a:spcBef>
              <a:spcAft>
                <a:spcPts val="0"/>
              </a:spcAft>
              <a:buClr>
                <a:schemeClr val="lt1"/>
              </a:buClr>
              <a:buSzPts val="1400"/>
              <a:buFont typeface="Arial"/>
              <a:buNone/>
            </a:pPr>
            <a:r>
              <a:rPr lang="en-US" dirty="0">
                <a:solidFill>
                  <a:schemeClr val="lt1"/>
                </a:solidFill>
              </a:rPr>
              <a:t>Automotive Machinist</a:t>
            </a:r>
          </a:p>
          <a:p>
            <a:pPr marL="0" marR="0" lvl="0" indent="0" algn="ctr" rtl="0">
              <a:lnSpc>
                <a:spcPct val="100000"/>
              </a:lnSpc>
              <a:spcBef>
                <a:spcPts val="0"/>
              </a:spcBef>
              <a:spcAft>
                <a:spcPts val="0"/>
              </a:spcAft>
              <a:buClr>
                <a:schemeClr val="lt1"/>
              </a:buClr>
              <a:buSzPts val="1400"/>
              <a:buFont typeface="Arial"/>
              <a:buNone/>
            </a:pPr>
            <a:r>
              <a:rPr lang="en-US" dirty="0">
                <a:solidFill>
                  <a:schemeClr val="lt1"/>
                </a:solidFill>
              </a:rPr>
              <a:t>Collision Estimator</a:t>
            </a:r>
          </a:p>
          <a:p>
            <a:pPr marL="0" marR="0" lvl="0" indent="0" algn="ctr" rtl="0">
              <a:lnSpc>
                <a:spcPct val="100000"/>
              </a:lnSpc>
              <a:spcBef>
                <a:spcPts val="0"/>
              </a:spcBef>
              <a:spcAft>
                <a:spcPts val="0"/>
              </a:spcAft>
              <a:buClr>
                <a:schemeClr val="lt1"/>
              </a:buClr>
              <a:buSzPts val="1400"/>
              <a:buFont typeface="Arial"/>
              <a:buNone/>
            </a:pPr>
            <a:r>
              <a:rPr lang="en-US" dirty="0">
                <a:solidFill>
                  <a:schemeClr val="lt1"/>
                </a:solidFill>
              </a:rPr>
              <a:t>Automotive Engineer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274637"/>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The Future is Bright for </a:t>
            </a:r>
            <a:r>
              <a:rPr lang="en-US" sz="3600" u="sng" dirty="0"/>
              <a:t>Automotive</a:t>
            </a:r>
            <a:endParaRPr dirty="0"/>
          </a:p>
        </p:txBody>
      </p:sp>
      <p:sp>
        <p:nvSpPr>
          <p:cNvPr id="238" name="Shape 238"/>
          <p:cNvSpPr txBox="1">
            <a:spLocks noGrp="1"/>
          </p:cNvSpPr>
          <p:nvPr>
            <p:ph type="body" idx="1"/>
          </p:nvPr>
        </p:nvSpPr>
        <p:spPr>
          <a:xfrm>
            <a:off x="457200" y="1600200"/>
            <a:ext cx="41148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Did you know…</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80% of vehicles need service, fluids, or replacement parts</a:t>
            </a:r>
            <a:endParaRPr dirty="0"/>
          </a:p>
          <a:p>
            <a:pPr marL="742950" marR="0" lvl="1" indent="-285750" algn="l" rtl="0">
              <a:lnSpc>
                <a:spcPct val="90000"/>
              </a:lnSpc>
              <a:spcBef>
                <a:spcPts val="280"/>
              </a:spcBef>
              <a:spcAft>
                <a:spcPts val="0"/>
              </a:spcAft>
              <a:buClr>
                <a:schemeClr val="dk1"/>
              </a:buClr>
              <a:buSzPts val="1400"/>
              <a:buFont typeface="Arial"/>
              <a:buNone/>
            </a:pPr>
            <a:r>
              <a:rPr lang="en-US" sz="1400" b="0" i="0" u="none" strike="noStrike" cap="none" dirty="0">
                <a:solidFill>
                  <a:schemeClr val="dk1"/>
                </a:solidFill>
                <a:latin typeface="Arial"/>
                <a:ea typeface="Arial"/>
                <a:cs typeface="Arial"/>
                <a:sym typeface="Arial"/>
              </a:rPr>
              <a:t>      (Car Care Council, 2017)</a:t>
            </a:r>
            <a:endParaRPr dirty="0"/>
          </a:p>
          <a:p>
            <a:pPr marL="742950" marR="0" lvl="1" indent="-285750" algn="l" rtl="0">
              <a:lnSpc>
                <a:spcPct val="90000"/>
              </a:lnSpc>
              <a:spcBef>
                <a:spcPts val="56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11.8 years old is the average age of cars and trucks in the USA</a:t>
            </a:r>
            <a:r>
              <a:rPr lang="en-US" sz="2800" b="0" i="0" u="none" strike="noStrike" cap="none" dirty="0">
                <a:solidFill>
                  <a:schemeClr val="dk1"/>
                </a:solidFill>
                <a:latin typeface="Arial"/>
                <a:ea typeface="Arial"/>
                <a:cs typeface="Arial"/>
                <a:sym typeface="Arial"/>
              </a:rPr>
              <a:t> </a:t>
            </a:r>
            <a:r>
              <a:rPr lang="en-US" sz="1000" b="0" i="0" u="none" strike="noStrike" cap="none" dirty="0">
                <a:solidFill>
                  <a:schemeClr val="dk1"/>
                </a:solidFill>
                <a:latin typeface="Arial"/>
                <a:ea typeface="Arial"/>
                <a:cs typeface="Arial"/>
                <a:sym typeface="Arial"/>
              </a:rPr>
              <a:t>(USA Today, 2019)</a:t>
            </a:r>
            <a:endParaRPr dirty="0"/>
          </a:p>
        </p:txBody>
      </p:sp>
      <p:sp>
        <p:nvSpPr>
          <p:cNvPr id="239" name="Shape 239"/>
          <p:cNvSpPr txBox="1"/>
          <p:nvPr/>
        </p:nvSpPr>
        <p:spPr>
          <a:xfrm>
            <a:off x="990600" y="5410200"/>
            <a:ext cx="7848600" cy="703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dirty="0">
                <a:solidFill>
                  <a:schemeClr val="dk1"/>
                </a:solidFill>
                <a:latin typeface="Arial"/>
                <a:ea typeface="Arial"/>
                <a:cs typeface="Arial"/>
                <a:sym typeface="Arial"/>
              </a:rPr>
              <a:t>References:</a:t>
            </a:r>
            <a:endParaRPr dirty="0"/>
          </a:p>
          <a:p>
            <a:pPr>
              <a:buClr>
                <a:schemeClr val="dk1"/>
              </a:buClr>
              <a:buSzPts val="800"/>
            </a:pPr>
            <a:r>
              <a:rPr lang="en-US" sz="800" i="0" u="none" dirty="0">
                <a:solidFill>
                  <a:schemeClr val="dk1"/>
                </a:solidFill>
                <a:latin typeface="Arial"/>
                <a:ea typeface="Arial"/>
                <a:cs typeface="Arial"/>
                <a:sym typeface="Arial"/>
              </a:rPr>
              <a:t>USA Today. (2019). </a:t>
            </a:r>
            <a:r>
              <a:rPr lang="en-US" sz="800" dirty="0"/>
              <a:t>Old cars everywhere: Average vehicle age hits all-time high</a:t>
            </a:r>
            <a:r>
              <a:rPr lang="en-US" sz="800" i="0" u="none" dirty="0">
                <a:solidFill>
                  <a:schemeClr val="dk1"/>
                </a:solidFill>
                <a:latin typeface="Arial"/>
                <a:ea typeface="Arial"/>
                <a:cs typeface="Arial"/>
                <a:sym typeface="Arial"/>
              </a:rPr>
              <a:t>. Retrieved </a:t>
            </a:r>
            <a:r>
              <a:rPr lang="en-US" sz="800" b="0" i="0" u="none" dirty="0">
                <a:solidFill>
                  <a:schemeClr val="dk1"/>
                </a:solidFill>
                <a:latin typeface="Arial"/>
                <a:ea typeface="Arial"/>
                <a:cs typeface="Arial"/>
                <a:sym typeface="Arial"/>
              </a:rPr>
              <a:t>from </a:t>
            </a:r>
            <a:r>
              <a:rPr lang="en-US" sz="800" u="sng" dirty="0">
                <a:solidFill>
                  <a:schemeClr val="hlink"/>
                </a:solidFill>
              </a:rPr>
              <a:t>https://www.usatoday.com/story/money/cars/2019/06/28/average-vehicle-age-ihs-markit/1593764001/</a:t>
            </a:r>
            <a:endParaRPr dirty="0"/>
          </a:p>
          <a:p>
            <a:pPr marL="0" marR="0" lvl="0" indent="0" algn="l" rtl="0">
              <a:lnSpc>
                <a:spcPct val="100000"/>
              </a:lnSpc>
              <a:spcBef>
                <a:spcPts val="0"/>
              </a:spcBef>
              <a:spcAft>
                <a:spcPts val="0"/>
              </a:spcAft>
              <a:buClr>
                <a:schemeClr val="dk1"/>
              </a:buClr>
              <a:buSzPts val="800"/>
              <a:buFont typeface="Arial"/>
              <a:buNone/>
            </a:pPr>
            <a:r>
              <a:rPr lang="en-US" sz="800" b="0" i="0" u="none" dirty="0">
                <a:solidFill>
                  <a:schemeClr val="dk1"/>
                </a:solidFill>
                <a:latin typeface="Arial"/>
                <a:ea typeface="Arial"/>
                <a:cs typeface="Arial"/>
                <a:sym typeface="Arial"/>
              </a:rPr>
              <a:t>Car Care Council. (2017). Community Car Care Events Show Most Vehicles Need Service. [Press release]. Retrieved from </a:t>
            </a:r>
            <a:r>
              <a:rPr lang="en-US" sz="800" b="0" i="0" u="sng" dirty="0">
                <a:solidFill>
                  <a:schemeClr val="hlink"/>
                </a:solidFill>
                <a:latin typeface="Arial"/>
                <a:ea typeface="Arial"/>
                <a:cs typeface="Arial"/>
                <a:sym typeface="Arial"/>
                <a:hlinkClick r:id="rId3"/>
              </a:rPr>
              <a:t>http://media.carcare.org/2017-07-11-Community-Car-Care-Events-Show-Most-Vehicles-Need-Service</a:t>
            </a:r>
            <a:r>
              <a:rPr lang="en-US" sz="800" b="0" i="0" u="none" dirty="0">
                <a:solidFill>
                  <a:schemeClr val="dk1"/>
                </a:solidFill>
                <a:latin typeface="Arial"/>
                <a:ea typeface="Arial"/>
                <a:cs typeface="Arial"/>
                <a:sym typeface="Arial"/>
              </a:rPr>
              <a:t> </a:t>
            </a:r>
            <a:endParaRPr dirty="0"/>
          </a:p>
        </p:txBody>
      </p:sp>
      <p:sp>
        <p:nvSpPr>
          <p:cNvPr id="240" name="Shape 240"/>
          <p:cNvSpPr txBox="1"/>
          <p:nvPr/>
        </p:nvSpPr>
        <p:spPr>
          <a:xfrm>
            <a:off x="4876800" y="2362200"/>
            <a:ext cx="3962400" cy="1616075"/>
          </a:xfrm>
          <a:prstGeom prst="rect">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dirty="0">
                <a:solidFill>
                  <a:schemeClr val="dk1"/>
                </a:solidFill>
                <a:latin typeface="Arial"/>
                <a:ea typeface="Arial"/>
                <a:cs typeface="Arial"/>
                <a:sym typeface="Arial"/>
              </a:rPr>
              <a:t>Common Vehicle on the Road Today</a:t>
            </a:r>
            <a:endParaRPr dirty="0"/>
          </a:p>
          <a:p>
            <a:pPr marL="0" marR="0" lvl="0" indent="0" algn="ctr" rtl="0">
              <a:lnSpc>
                <a:spcPct val="100000"/>
              </a:lnSpc>
              <a:spcBef>
                <a:spcPts val="90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Is Over 11 Years Old</a:t>
            </a:r>
            <a:endParaRPr dirty="0"/>
          </a:p>
          <a:p>
            <a:pPr marL="0" marR="0" lvl="0" indent="0" algn="ctr" rtl="0">
              <a:lnSpc>
                <a:spcPct val="100000"/>
              </a:lnSpc>
              <a:spcBef>
                <a:spcPts val="90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Has 139,000+ Miles</a:t>
            </a:r>
            <a:endParaRPr dirty="0"/>
          </a:p>
          <a:p>
            <a:pPr marL="0" marR="0" lvl="0" indent="0" algn="ctr" rtl="0">
              <a:lnSpc>
                <a:spcPct val="100000"/>
              </a:lnSpc>
              <a:spcBef>
                <a:spcPts val="90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Needs Service</a:t>
            </a:r>
            <a:endParaRPr dirty="0"/>
          </a:p>
        </p:txBody>
      </p:sp>
      <p:pic>
        <p:nvPicPr>
          <p:cNvPr id="241" name="Shape 24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
        <p:nvSpPr>
          <p:cNvPr id="2" name="Rectangle 1">
            <a:extLst>
              <a:ext uri="{FF2B5EF4-FFF2-40B4-BE49-F238E27FC236}">
                <a16:creationId xmlns:a16="http://schemas.microsoft.com/office/drawing/2014/main" id="{46D31E20-8473-4608-8186-CCCC8EE1814D}"/>
              </a:ext>
            </a:extLst>
          </p:cNvPr>
          <p:cNvSpPr/>
          <p:nvPr/>
        </p:nvSpPr>
        <p:spPr>
          <a:xfrm>
            <a:off x="900546" y="4795699"/>
            <a:ext cx="7647709" cy="523220"/>
          </a:xfrm>
          <a:prstGeom prst="rect">
            <a:avLst/>
          </a:prstGeom>
        </p:spPr>
        <p:txBody>
          <a:bodyPr wrap="square">
            <a:spAutoFit/>
          </a:bodyPr>
          <a:lstStyle/>
          <a:p>
            <a:r>
              <a:rPr lang="en-US" dirty="0"/>
              <a:t>“Vehicles that are at least 16 years old will increase by 22% from 2018 to 2023, reaching 84 million. That would mark an increase from 35 million in 2002.” (USA Today,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Uninformed Consumers</a:t>
            </a:r>
            <a:endParaRPr dirty="0"/>
          </a:p>
        </p:txBody>
      </p:sp>
      <p:pic>
        <p:nvPicPr>
          <p:cNvPr id="248" name="Shape 24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250" name="Shape 250" descr="Screen Shot 2017-07-15 at 5.40.56 PM.png"/>
          <p:cNvPicPr preferRelativeResize="0"/>
          <p:nvPr/>
        </p:nvPicPr>
        <p:blipFill rotWithShape="1">
          <a:blip r:embed="rId4">
            <a:alphaModFix/>
          </a:blip>
          <a:srcRect/>
          <a:stretch/>
        </p:blipFill>
        <p:spPr>
          <a:xfrm>
            <a:off x="2155861" y="1145163"/>
            <a:ext cx="4832277" cy="2815864"/>
          </a:xfrm>
          <a:prstGeom prst="rect">
            <a:avLst/>
          </a:prstGeom>
          <a:noFill/>
          <a:ln>
            <a:noFill/>
          </a:ln>
        </p:spPr>
      </p:pic>
      <p:sp>
        <p:nvSpPr>
          <p:cNvPr id="251" name="Shape 251"/>
          <p:cNvSpPr txBox="1"/>
          <p:nvPr/>
        </p:nvSpPr>
        <p:spPr>
          <a:xfrm>
            <a:off x="1903938" y="4179094"/>
            <a:ext cx="5828145"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dirty="0">
                <a:solidFill>
                  <a:schemeClr val="hlink"/>
                </a:solidFill>
                <a:latin typeface="Arial"/>
                <a:ea typeface="Arial"/>
                <a:cs typeface="Arial"/>
                <a:sym typeface="Arial"/>
                <a:hlinkClick r:id="rId5"/>
              </a:rPr>
              <a:t>https://www.youtube.com/watch?v=IOooYBJWBa4</a:t>
            </a:r>
            <a:r>
              <a:rPr lang="en-US" sz="1800" b="0" i="0" u="none" dirty="0">
                <a:solidFill>
                  <a:schemeClr val="dk1"/>
                </a:solidFill>
                <a:latin typeface="Arial"/>
                <a:ea typeface="Arial"/>
                <a:cs typeface="Arial"/>
                <a:sym typeface="Arial"/>
              </a:rPr>
              <a:t> </a:t>
            </a:r>
            <a:endParaRPr dirty="0"/>
          </a:p>
        </p:txBody>
      </p:sp>
      <p:sp>
        <p:nvSpPr>
          <p:cNvPr id="252" name="Shape 252"/>
          <p:cNvSpPr txBox="1"/>
          <p:nvPr/>
        </p:nvSpPr>
        <p:spPr>
          <a:xfrm>
            <a:off x="457200" y="5334000"/>
            <a:ext cx="8229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What happens when you don’t change the oil as required?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How to Develop Curriculum</a:t>
            </a:r>
            <a:endParaRPr dirty="0"/>
          </a:p>
        </p:txBody>
      </p:sp>
      <p:sp>
        <p:nvSpPr>
          <p:cNvPr id="169" name="Shape 169"/>
          <p:cNvSpPr txBox="1"/>
          <p:nvPr/>
        </p:nvSpPr>
        <p:spPr>
          <a:xfrm>
            <a:off x="457200" y="2575149"/>
            <a:ext cx="2133600" cy="2175193"/>
          </a:xfrm>
          <a:prstGeom prst="rect">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Identify Desired Results</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ASE Education Foundation Tasks</a:t>
            </a:r>
            <a:endParaRPr dirty="0"/>
          </a:p>
        </p:txBody>
      </p:sp>
      <p:sp>
        <p:nvSpPr>
          <p:cNvPr id="170" name="Shape 170"/>
          <p:cNvSpPr txBox="1"/>
          <p:nvPr/>
        </p:nvSpPr>
        <p:spPr>
          <a:xfrm>
            <a:off x="3810000" y="2575149"/>
            <a:ext cx="1524000" cy="2175193"/>
          </a:xfrm>
          <a:prstGeom prst="rect">
            <a:avLst/>
          </a:prstGeom>
          <a:solidFill>
            <a:srgbClr val="CCCC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Determine Acceptable Evidence </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ASE/End of Program Tests</a:t>
            </a:r>
            <a:endParaRPr dirty="0"/>
          </a:p>
        </p:txBody>
      </p:sp>
      <p:sp>
        <p:nvSpPr>
          <p:cNvPr id="171" name="Shape 171"/>
          <p:cNvSpPr txBox="1"/>
          <p:nvPr/>
        </p:nvSpPr>
        <p:spPr>
          <a:xfrm>
            <a:off x="6553200" y="2575149"/>
            <a:ext cx="2209800" cy="2175193"/>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Plan Learning Experiences and Instruction </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Curricular Materials and Learning Activities</a:t>
            </a:r>
            <a:endParaRPr dirty="0"/>
          </a:p>
        </p:txBody>
      </p:sp>
      <p:sp>
        <p:nvSpPr>
          <p:cNvPr id="172" name="Shape 172"/>
          <p:cNvSpPr txBox="1"/>
          <p:nvPr/>
        </p:nvSpPr>
        <p:spPr>
          <a:xfrm>
            <a:off x="1447800" y="5791200"/>
            <a:ext cx="6138862"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Adapted from Wiggins and McTighe - </a:t>
            </a:r>
            <a:r>
              <a:rPr lang="en-US" sz="1400" b="0" i="1" u="none" dirty="0">
                <a:solidFill>
                  <a:schemeClr val="dk1"/>
                </a:solidFill>
                <a:latin typeface="Arial"/>
                <a:ea typeface="Arial"/>
                <a:cs typeface="Arial"/>
                <a:sym typeface="Arial"/>
              </a:rPr>
              <a:t>Understanding by Design</a:t>
            </a:r>
            <a:r>
              <a:rPr lang="en-US" sz="1400" b="0" i="0" u="none" dirty="0">
                <a:solidFill>
                  <a:schemeClr val="dk1"/>
                </a:solidFill>
                <a:latin typeface="Arial"/>
                <a:ea typeface="Arial"/>
                <a:cs typeface="Arial"/>
                <a:sym typeface="Arial"/>
              </a:rPr>
              <a:t> framework.</a:t>
            </a:r>
            <a:r>
              <a:rPr lang="en-US" sz="1800" b="0" i="0" u="none" dirty="0">
                <a:solidFill>
                  <a:schemeClr val="dk1"/>
                </a:solidFill>
                <a:latin typeface="Arial"/>
                <a:ea typeface="Arial"/>
                <a:cs typeface="Arial"/>
                <a:sym typeface="Arial"/>
              </a:rPr>
              <a:t> </a:t>
            </a:r>
            <a:endParaRPr dirty="0"/>
          </a:p>
        </p:txBody>
      </p:sp>
      <p:cxnSp>
        <p:nvCxnSpPr>
          <p:cNvPr id="173" name="Shape 173"/>
          <p:cNvCxnSpPr/>
          <p:nvPr/>
        </p:nvCxnSpPr>
        <p:spPr>
          <a:xfrm>
            <a:off x="2590800" y="3581400"/>
            <a:ext cx="1219200" cy="1587"/>
          </a:xfrm>
          <a:prstGeom prst="straightConnector1">
            <a:avLst/>
          </a:prstGeom>
          <a:noFill/>
          <a:ln w="254000" cap="flat" cmpd="sng">
            <a:solidFill>
              <a:schemeClr val="dk1"/>
            </a:solidFill>
            <a:prstDash val="solid"/>
            <a:miter lim="800000"/>
            <a:headEnd type="none" w="med" len="med"/>
            <a:tailEnd type="triangle" w="med" len="med"/>
          </a:ln>
        </p:spPr>
      </p:cxnSp>
      <p:cxnSp>
        <p:nvCxnSpPr>
          <p:cNvPr id="174" name="Shape 174"/>
          <p:cNvCxnSpPr/>
          <p:nvPr/>
        </p:nvCxnSpPr>
        <p:spPr>
          <a:xfrm>
            <a:off x="5334000" y="3581400"/>
            <a:ext cx="1219200" cy="1587"/>
          </a:xfrm>
          <a:prstGeom prst="straightConnector1">
            <a:avLst/>
          </a:prstGeom>
          <a:noFill/>
          <a:ln w="254000" cap="flat" cmpd="sng">
            <a:solidFill>
              <a:schemeClr val="dk1"/>
            </a:solidFill>
            <a:prstDash val="solid"/>
            <a:miter lim="800000"/>
            <a:headEnd type="none" w="med" len="med"/>
            <a:tailEnd type="triangle" w="med" len="med"/>
          </a:ln>
        </p:spPr>
      </p:cxnSp>
      <p:sp>
        <p:nvSpPr>
          <p:cNvPr id="175" name="Shape 175"/>
          <p:cNvSpPr txBox="1"/>
          <p:nvPr/>
        </p:nvSpPr>
        <p:spPr>
          <a:xfrm>
            <a:off x="838200" y="1752600"/>
            <a:ext cx="1371600" cy="52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Step 1</a:t>
            </a:r>
            <a:endParaRPr dirty="0"/>
          </a:p>
        </p:txBody>
      </p:sp>
      <p:sp>
        <p:nvSpPr>
          <p:cNvPr id="176" name="Shape 176"/>
          <p:cNvSpPr txBox="1"/>
          <p:nvPr/>
        </p:nvSpPr>
        <p:spPr>
          <a:xfrm>
            <a:off x="3810000" y="1752600"/>
            <a:ext cx="1447800" cy="52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Step 2</a:t>
            </a:r>
            <a:endParaRPr dirty="0"/>
          </a:p>
        </p:txBody>
      </p:sp>
      <p:sp>
        <p:nvSpPr>
          <p:cNvPr id="177" name="Shape 177"/>
          <p:cNvSpPr txBox="1"/>
          <p:nvPr/>
        </p:nvSpPr>
        <p:spPr>
          <a:xfrm>
            <a:off x="6934200" y="1752600"/>
            <a:ext cx="1447800" cy="52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Step 3</a:t>
            </a:r>
            <a:endParaRPr dirty="0"/>
          </a:p>
        </p:txBody>
      </p:sp>
      <p:pic>
        <p:nvPicPr>
          <p:cNvPr id="178" name="Shape 17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7" name="Picture 6">
            <a:extLst>
              <a:ext uri="{FF2B5EF4-FFF2-40B4-BE49-F238E27FC236}">
                <a16:creationId xmlns:a16="http://schemas.microsoft.com/office/drawing/2014/main" id="{18D1704D-6F99-4073-960B-844EEBD56436}"/>
              </a:ext>
            </a:extLst>
          </p:cNvPr>
          <p:cNvPicPr>
            <a:picLocks noChangeAspect="1"/>
          </p:cNvPicPr>
          <p:nvPr/>
        </p:nvPicPr>
        <p:blipFill>
          <a:blip r:embed="rId3"/>
          <a:stretch>
            <a:fillRect/>
          </a:stretch>
        </p:blipFill>
        <p:spPr>
          <a:xfrm>
            <a:off x="7177929" y="961652"/>
            <a:ext cx="1508872" cy="1508872"/>
          </a:xfrm>
          <a:prstGeom prst="rect">
            <a:avLst/>
          </a:prstGeom>
        </p:spPr>
      </p:pic>
      <p:sp>
        <p:nvSpPr>
          <p:cNvPr id="184" name="Shape 18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Focus on Enduring Understandings</a:t>
            </a:r>
            <a:endParaRPr dirty="0"/>
          </a:p>
        </p:txBody>
      </p:sp>
      <p:sp>
        <p:nvSpPr>
          <p:cNvPr id="185" name="Shape 185"/>
          <p:cNvSpPr/>
          <p:nvPr/>
        </p:nvSpPr>
        <p:spPr>
          <a:xfrm>
            <a:off x="2362200" y="1295400"/>
            <a:ext cx="4419600" cy="4419600"/>
          </a:xfrm>
          <a:prstGeom prst="ellipse">
            <a:avLst/>
          </a:prstGeom>
          <a:solidFill>
            <a:srgbClr val="E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86" name="Shape 186"/>
          <p:cNvSpPr/>
          <p:nvPr/>
        </p:nvSpPr>
        <p:spPr>
          <a:xfrm>
            <a:off x="2971800" y="2438400"/>
            <a:ext cx="3124200" cy="3124200"/>
          </a:xfrm>
          <a:prstGeom prst="ellipse">
            <a:avLst/>
          </a:prstGeom>
          <a:solidFill>
            <a:srgbClr val="22C7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87" name="Shape 187"/>
          <p:cNvSpPr/>
          <p:nvPr/>
        </p:nvSpPr>
        <p:spPr>
          <a:xfrm>
            <a:off x="3733800" y="3733800"/>
            <a:ext cx="1752600" cy="1752600"/>
          </a:xfrm>
          <a:prstGeom prst="ellipse">
            <a:avLst/>
          </a:prstGeom>
          <a:solidFill>
            <a:schemeClr val="tx2">
              <a:lumMod val="60000"/>
              <a:lumOff val="40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88" name="Shape 188"/>
          <p:cNvSpPr txBox="1"/>
          <p:nvPr/>
        </p:nvSpPr>
        <p:spPr>
          <a:xfrm>
            <a:off x="3124200" y="1905000"/>
            <a:ext cx="3733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Worth Being Familiar With</a:t>
            </a:r>
            <a:endParaRPr dirty="0"/>
          </a:p>
        </p:txBody>
      </p:sp>
      <p:sp>
        <p:nvSpPr>
          <p:cNvPr id="189" name="Shape 189"/>
          <p:cNvSpPr txBox="1"/>
          <p:nvPr/>
        </p:nvSpPr>
        <p:spPr>
          <a:xfrm>
            <a:off x="3048000" y="3352800"/>
            <a:ext cx="3657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Important to Know and Do</a:t>
            </a:r>
            <a:endParaRPr dirty="0"/>
          </a:p>
        </p:txBody>
      </p:sp>
      <p:sp>
        <p:nvSpPr>
          <p:cNvPr id="190" name="Shape 190"/>
          <p:cNvSpPr txBox="1"/>
          <p:nvPr/>
        </p:nvSpPr>
        <p:spPr>
          <a:xfrm>
            <a:off x="3581400" y="4191000"/>
            <a:ext cx="2057400" cy="7794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Enduring</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Understanding</a:t>
            </a:r>
            <a:endParaRPr dirty="0"/>
          </a:p>
        </p:txBody>
      </p:sp>
      <p:sp>
        <p:nvSpPr>
          <p:cNvPr id="191" name="Shape 191"/>
          <p:cNvSpPr txBox="1"/>
          <p:nvPr/>
        </p:nvSpPr>
        <p:spPr>
          <a:xfrm>
            <a:off x="533400" y="5257800"/>
            <a:ext cx="19812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Priority 1</a:t>
            </a:r>
            <a:endParaRPr dirty="0"/>
          </a:p>
        </p:txBody>
      </p:sp>
      <p:cxnSp>
        <p:nvCxnSpPr>
          <p:cNvPr id="192" name="Shape 192"/>
          <p:cNvCxnSpPr/>
          <p:nvPr/>
        </p:nvCxnSpPr>
        <p:spPr>
          <a:xfrm rot="10800000" flipH="1">
            <a:off x="2286000" y="5029200"/>
            <a:ext cx="1905000" cy="457200"/>
          </a:xfrm>
          <a:prstGeom prst="straightConnector1">
            <a:avLst/>
          </a:prstGeom>
          <a:noFill/>
          <a:ln w="63500" cap="flat" cmpd="sng">
            <a:solidFill>
              <a:schemeClr val="dk1"/>
            </a:solidFill>
            <a:prstDash val="solid"/>
            <a:miter lim="800000"/>
            <a:headEnd type="none" w="med" len="med"/>
            <a:tailEnd type="triangle" w="med" len="med"/>
          </a:ln>
        </p:spPr>
      </p:cxnSp>
      <p:sp>
        <p:nvSpPr>
          <p:cNvPr id="193" name="Shape 193"/>
          <p:cNvSpPr txBox="1"/>
          <p:nvPr/>
        </p:nvSpPr>
        <p:spPr>
          <a:xfrm>
            <a:off x="5989637" y="4800600"/>
            <a:ext cx="3154362" cy="1314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Central to discipline.</a:t>
            </a:r>
            <a:endParaRPr dirty="0"/>
          </a:p>
          <a:p>
            <a:pPr marL="0" marR="0" lvl="0" indent="0" algn="ctr" rtl="0">
              <a:lnSpc>
                <a:spcPct val="100000"/>
              </a:lnSpc>
              <a:spcBef>
                <a:spcPts val="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Has long lasting value beyond the classroom.</a:t>
            </a:r>
            <a:endParaRPr dirty="0"/>
          </a:p>
          <a:p>
            <a:pPr marL="0" marR="0" lvl="0" indent="0" algn="ctr" rtl="0">
              <a:lnSpc>
                <a:spcPct val="100000"/>
              </a:lnSpc>
              <a:spcBef>
                <a:spcPts val="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Students revisit these during their lifetime.</a:t>
            </a:r>
            <a:endParaRPr dirty="0"/>
          </a:p>
        </p:txBody>
      </p:sp>
      <p:cxnSp>
        <p:nvCxnSpPr>
          <p:cNvPr id="194" name="Shape 194"/>
          <p:cNvCxnSpPr/>
          <p:nvPr/>
        </p:nvCxnSpPr>
        <p:spPr>
          <a:xfrm rot="10800000">
            <a:off x="4953000" y="5029200"/>
            <a:ext cx="1143000" cy="457200"/>
          </a:xfrm>
          <a:prstGeom prst="straightConnector1">
            <a:avLst/>
          </a:prstGeom>
          <a:noFill/>
          <a:ln w="63500" cap="flat" cmpd="sng">
            <a:solidFill>
              <a:schemeClr val="dk1"/>
            </a:solidFill>
            <a:prstDash val="solid"/>
            <a:miter lim="800000"/>
            <a:headEnd type="none" w="med" len="med"/>
            <a:tailEnd type="triangle" w="med" len="med"/>
          </a:ln>
        </p:spPr>
      </p:cxnSp>
      <p:sp>
        <p:nvSpPr>
          <p:cNvPr id="195" name="Shape 195"/>
          <p:cNvSpPr txBox="1"/>
          <p:nvPr/>
        </p:nvSpPr>
        <p:spPr>
          <a:xfrm>
            <a:off x="1447800" y="6324600"/>
            <a:ext cx="6138862"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Adapted from Wiggins and McTighe - </a:t>
            </a:r>
            <a:r>
              <a:rPr lang="en-US" sz="1400" b="0" i="1" u="none" dirty="0">
                <a:solidFill>
                  <a:schemeClr val="dk1"/>
                </a:solidFill>
                <a:latin typeface="Arial"/>
                <a:ea typeface="Arial"/>
                <a:cs typeface="Arial"/>
                <a:sym typeface="Arial"/>
              </a:rPr>
              <a:t>Understanding by Design</a:t>
            </a:r>
            <a:r>
              <a:rPr lang="en-US" sz="1400" b="0" i="0" u="none" dirty="0">
                <a:solidFill>
                  <a:schemeClr val="dk1"/>
                </a:solidFill>
                <a:latin typeface="Arial"/>
                <a:ea typeface="Arial"/>
                <a:cs typeface="Arial"/>
                <a:sym typeface="Arial"/>
              </a:rPr>
              <a:t> framework.</a:t>
            </a:r>
            <a:r>
              <a:rPr lang="en-US" sz="1800" b="0" i="0" u="none" dirty="0">
                <a:solidFill>
                  <a:schemeClr val="dk1"/>
                </a:solidFill>
                <a:latin typeface="Arial"/>
                <a:ea typeface="Arial"/>
                <a:cs typeface="Arial"/>
                <a:sym typeface="Arial"/>
              </a:rPr>
              <a:t> </a:t>
            </a:r>
            <a:endParaRPr dirty="0"/>
          </a:p>
        </p:txBody>
      </p:sp>
      <p:sp>
        <p:nvSpPr>
          <p:cNvPr id="196" name="Shape 196"/>
          <p:cNvSpPr txBox="1"/>
          <p:nvPr/>
        </p:nvSpPr>
        <p:spPr>
          <a:xfrm>
            <a:off x="34925" y="3733800"/>
            <a:ext cx="19050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Priority 2</a:t>
            </a:r>
            <a:endParaRPr dirty="0"/>
          </a:p>
        </p:txBody>
      </p:sp>
      <p:sp>
        <p:nvSpPr>
          <p:cNvPr id="197" name="Shape 197"/>
          <p:cNvSpPr txBox="1"/>
          <p:nvPr/>
        </p:nvSpPr>
        <p:spPr>
          <a:xfrm>
            <a:off x="152400" y="1752600"/>
            <a:ext cx="1828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Priority 3</a:t>
            </a:r>
            <a:endParaRPr dirty="0"/>
          </a:p>
        </p:txBody>
      </p:sp>
      <p:cxnSp>
        <p:nvCxnSpPr>
          <p:cNvPr id="198" name="Shape 198"/>
          <p:cNvCxnSpPr/>
          <p:nvPr/>
        </p:nvCxnSpPr>
        <p:spPr>
          <a:xfrm rot="10800000" flipH="1">
            <a:off x="1905000" y="3124200"/>
            <a:ext cx="1600200" cy="838200"/>
          </a:xfrm>
          <a:prstGeom prst="straightConnector1">
            <a:avLst/>
          </a:prstGeom>
          <a:noFill/>
          <a:ln w="63500" cap="flat" cmpd="sng">
            <a:solidFill>
              <a:schemeClr val="dk1"/>
            </a:solidFill>
            <a:prstDash val="solid"/>
            <a:miter lim="800000"/>
            <a:headEnd type="none" w="med" len="med"/>
            <a:tailEnd type="triangle" w="med" len="med"/>
          </a:ln>
        </p:spPr>
      </p:cxnSp>
      <p:cxnSp>
        <p:nvCxnSpPr>
          <p:cNvPr id="199" name="Shape 199"/>
          <p:cNvCxnSpPr/>
          <p:nvPr/>
        </p:nvCxnSpPr>
        <p:spPr>
          <a:xfrm rot="10800000" flipH="1">
            <a:off x="1981200" y="1600200"/>
            <a:ext cx="1905000" cy="457200"/>
          </a:xfrm>
          <a:prstGeom prst="straightConnector1">
            <a:avLst/>
          </a:prstGeom>
          <a:noFill/>
          <a:ln w="63500" cap="flat" cmpd="sng">
            <a:solidFill>
              <a:schemeClr val="dk1"/>
            </a:solidFill>
            <a:prstDash val="solid"/>
            <a:miter lim="800000"/>
            <a:headEnd type="none" w="med" len="med"/>
            <a:tailEnd type="triangle" w="med" len="med"/>
          </a:ln>
        </p:spPr>
      </p:cxnSp>
      <p:pic>
        <p:nvPicPr>
          <p:cNvPr id="200" name="Shape 200"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
        <p:nvSpPr>
          <p:cNvPr id="201" name="Shape 201"/>
          <p:cNvSpPr txBox="1"/>
          <p:nvPr/>
        </p:nvSpPr>
        <p:spPr>
          <a:xfrm>
            <a:off x="7010400" y="2590800"/>
            <a:ext cx="1905000" cy="217011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ASE Education Foundation Requirements</a:t>
            </a:r>
            <a:endParaRPr dirty="0"/>
          </a:p>
          <a:p>
            <a:pPr marL="0" marR="0" lvl="0" indent="0" algn="ctr" rtl="0">
              <a:lnSpc>
                <a:spcPct val="100000"/>
              </a:lnSpc>
              <a:spcBef>
                <a:spcPts val="90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P-3 Tasks 50%</a:t>
            </a:r>
            <a:endParaRPr dirty="0"/>
          </a:p>
          <a:p>
            <a:pPr marL="0" marR="0" lvl="0" indent="0" algn="ctr" rtl="0">
              <a:lnSpc>
                <a:spcPct val="100000"/>
              </a:lnSpc>
              <a:spcBef>
                <a:spcPts val="90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P-2 Tasks 80%</a:t>
            </a:r>
            <a:endParaRPr dirty="0"/>
          </a:p>
          <a:p>
            <a:pPr marL="0" marR="0" lvl="0" indent="0" algn="ctr" rtl="0">
              <a:lnSpc>
                <a:spcPct val="100000"/>
              </a:lnSpc>
              <a:spcBef>
                <a:spcPts val="90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P-1 Tasks 95%</a:t>
            </a:r>
            <a:endParaRPr dirty="0"/>
          </a:p>
        </p:txBody>
      </p:sp>
      <p:sp>
        <p:nvSpPr>
          <p:cNvPr id="202" name="Shape 202"/>
          <p:cNvSpPr txBox="1"/>
          <p:nvPr/>
        </p:nvSpPr>
        <p:spPr>
          <a:xfrm>
            <a:off x="7063629" y="1393032"/>
            <a:ext cx="16002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Basic</a:t>
            </a:r>
          </a:p>
          <a:p>
            <a:pPr marL="0" marR="0" lvl="0" indent="0" algn="ctr" rtl="0">
              <a:lnSpc>
                <a:spcPct val="100000"/>
              </a:lnSpc>
              <a:spcBef>
                <a:spcPts val="0"/>
              </a:spcBef>
              <a:spcAft>
                <a:spcPts val="0"/>
              </a:spcAft>
              <a:buClr>
                <a:schemeClr val="dk1"/>
              </a:buClr>
              <a:buSzPts val="1800"/>
              <a:buFont typeface="Arial"/>
              <a:buNone/>
            </a:pPr>
            <a:r>
              <a:rPr lang="en-US" sz="1800" dirty="0">
                <a:solidFill>
                  <a:schemeClr val="dk1"/>
                </a:solidFill>
              </a:rPr>
              <a:t>Auto</a:t>
            </a:r>
            <a:endParaRPr dirty="0"/>
          </a:p>
        </p:txBody>
      </p:sp>
      <p:cxnSp>
        <p:nvCxnSpPr>
          <p:cNvPr id="203" name="Shape 203"/>
          <p:cNvCxnSpPr>
            <a:cxnSpLocks/>
          </p:cNvCxnSpPr>
          <p:nvPr/>
        </p:nvCxnSpPr>
        <p:spPr>
          <a:xfrm flipH="1">
            <a:off x="5334000" y="2053432"/>
            <a:ext cx="2057400" cy="2518568"/>
          </a:xfrm>
          <a:prstGeom prst="straightConnector1">
            <a:avLst/>
          </a:prstGeom>
          <a:noFill/>
          <a:ln w="63500" cap="flat" cmpd="sng">
            <a:solidFill>
              <a:schemeClr val="dk1"/>
            </a:solidFill>
            <a:prstDash val="solid"/>
            <a:miter lim="800000"/>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What is Auto Upkeep?</a:t>
            </a:r>
            <a:endParaRPr dirty="0"/>
          </a:p>
        </p:txBody>
      </p:sp>
      <p:sp>
        <p:nvSpPr>
          <p:cNvPr id="265" name="Shape 265"/>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Was developed because most texts are either too complex or too simple to teach an Automotive Basics course.</a:t>
            </a:r>
            <a:endParaRPr dirty="0"/>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pic>
        <p:nvPicPr>
          <p:cNvPr id="266" name="Shape 266"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267" name="Shape 267" descr="4th-AU-Text-Web"/>
          <p:cNvPicPr preferRelativeResize="0"/>
          <p:nvPr/>
        </p:nvPicPr>
        <p:blipFill rotWithShape="1">
          <a:blip r:embed="rId4">
            <a:alphaModFix/>
          </a:blip>
          <a:srcRect/>
          <a:stretch/>
        </p:blipFill>
        <p:spPr>
          <a:xfrm>
            <a:off x="5410200" y="1600200"/>
            <a:ext cx="3157537"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Think of it this way…</a:t>
            </a:r>
            <a:endParaRPr dirty="0"/>
          </a:p>
        </p:txBody>
      </p:sp>
      <p:sp>
        <p:nvSpPr>
          <p:cNvPr id="273" name="Shape 273"/>
          <p:cNvSpPr txBox="1"/>
          <p:nvPr/>
        </p:nvSpPr>
        <p:spPr>
          <a:xfrm>
            <a:off x="228600" y="3276600"/>
            <a:ext cx="8686800" cy="2133600"/>
          </a:xfrm>
          <a:prstGeom prst="rect">
            <a:avLst/>
          </a:prstGeom>
          <a:solidFill>
            <a:srgbClr val="FF0000"/>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274" name="Shape 274"/>
          <p:cNvSpPr txBox="1"/>
          <p:nvPr/>
        </p:nvSpPr>
        <p:spPr>
          <a:xfrm>
            <a:off x="838200" y="3429000"/>
            <a:ext cx="7467600"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i="0" u="none" dirty="0">
                <a:solidFill>
                  <a:schemeClr val="lt1"/>
                </a:solidFill>
                <a:latin typeface="Arial"/>
                <a:ea typeface="Arial"/>
                <a:cs typeface="Arial"/>
                <a:sym typeface="Arial"/>
              </a:rPr>
              <a:t>1500+ Pages = Comprehensive Automotive Technology Textbook Includes a lot of “Worth Being Familiar With” Information</a:t>
            </a:r>
            <a:endParaRPr dirty="0"/>
          </a:p>
          <a:p>
            <a:pPr marL="0" marR="0" lvl="0" indent="0" algn="ctr" rtl="0">
              <a:lnSpc>
                <a:spcPct val="100000"/>
              </a:lnSpc>
              <a:spcBef>
                <a:spcPts val="800"/>
              </a:spcBef>
              <a:spcAft>
                <a:spcPts val="0"/>
              </a:spcAft>
              <a:buClr>
                <a:schemeClr val="lt1"/>
              </a:buClr>
              <a:buSzPts val="1600"/>
              <a:buFont typeface="Arial"/>
              <a:buNone/>
            </a:pPr>
            <a:r>
              <a:rPr lang="en-US" sz="1600" b="1" i="0" u="none" dirty="0">
                <a:solidFill>
                  <a:schemeClr val="lt1"/>
                </a:solidFill>
                <a:latin typeface="Arial"/>
                <a:ea typeface="Arial"/>
                <a:cs typeface="Arial"/>
                <a:sym typeface="Arial"/>
              </a:rPr>
              <a:t>Best Suited for Advanced Automotive Programs</a:t>
            </a:r>
            <a:endParaRPr dirty="0"/>
          </a:p>
        </p:txBody>
      </p:sp>
      <p:sp>
        <p:nvSpPr>
          <p:cNvPr id="275" name="Shape 275"/>
          <p:cNvSpPr txBox="1"/>
          <p:nvPr/>
        </p:nvSpPr>
        <p:spPr>
          <a:xfrm>
            <a:off x="304800" y="4572000"/>
            <a:ext cx="8534400" cy="708025"/>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Auto Upkeep = 288 Pages = Best Suited for Automotive Basics/MLR Programs</a:t>
            </a:r>
            <a:endParaRPr dirty="0"/>
          </a:p>
          <a:p>
            <a:pPr marL="0" marR="0" lvl="0" indent="0" algn="ctr" rtl="0">
              <a:lnSpc>
                <a:spcPct val="100000"/>
              </a:lnSpc>
              <a:spcBef>
                <a:spcPts val="80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Information Central to Discipline, Long Lasting Value Beyond the Classroom</a:t>
            </a:r>
            <a:endParaRPr dirty="0"/>
          </a:p>
        </p:txBody>
      </p:sp>
      <p:cxnSp>
        <p:nvCxnSpPr>
          <p:cNvPr id="276" name="Shape 276"/>
          <p:cNvCxnSpPr/>
          <p:nvPr/>
        </p:nvCxnSpPr>
        <p:spPr>
          <a:xfrm rot="10800000" flipH="1">
            <a:off x="228600" y="1295400"/>
            <a:ext cx="4191000" cy="1981200"/>
          </a:xfrm>
          <a:prstGeom prst="straightConnector1">
            <a:avLst/>
          </a:prstGeom>
          <a:noFill/>
          <a:ln w="50800" cap="flat" cmpd="sng">
            <a:solidFill>
              <a:schemeClr val="dk1"/>
            </a:solidFill>
            <a:prstDash val="solid"/>
            <a:miter lim="800000"/>
            <a:headEnd type="none" w="med" len="med"/>
            <a:tailEnd type="none" w="med" len="med"/>
          </a:ln>
        </p:spPr>
      </p:cxnSp>
      <p:cxnSp>
        <p:nvCxnSpPr>
          <p:cNvPr id="277" name="Shape 277"/>
          <p:cNvCxnSpPr/>
          <p:nvPr/>
        </p:nvCxnSpPr>
        <p:spPr>
          <a:xfrm>
            <a:off x="4419600" y="1295400"/>
            <a:ext cx="4724400" cy="0"/>
          </a:xfrm>
          <a:prstGeom prst="straightConnector1">
            <a:avLst/>
          </a:prstGeom>
          <a:noFill/>
          <a:ln w="50800" cap="flat" cmpd="sng">
            <a:solidFill>
              <a:schemeClr val="dk1"/>
            </a:solidFill>
            <a:prstDash val="solid"/>
            <a:miter lim="800000"/>
            <a:headEnd type="none" w="med" len="med"/>
            <a:tailEnd type="none" w="med" len="med"/>
          </a:ln>
        </p:spPr>
      </p:cxnSp>
      <p:cxnSp>
        <p:nvCxnSpPr>
          <p:cNvPr id="278" name="Shape 278"/>
          <p:cNvCxnSpPr/>
          <p:nvPr/>
        </p:nvCxnSpPr>
        <p:spPr>
          <a:xfrm rot="10800000" flipH="1">
            <a:off x="8915400" y="3048000"/>
            <a:ext cx="228600" cy="228600"/>
          </a:xfrm>
          <a:prstGeom prst="straightConnector1">
            <a:avLst/>
          </a:prstGeom>
          <a:noFill/>
          <a:ln w="50800" cap="flat" cmpd="sng">
            <a:solidFill>
              <a:schemeClr val="dk1"/>
            </a:solidFill>
            <a:prstDash val="solid"/>
            <a:miter lim="800000"/>
            <a:headEnd type="none" w="med" len="med"/>
            <a:tailEnd type="none" w="med" len="med"/>
          </a:ln>
        </p:spPr>
      </p:cxnSp>
      <p:cxnSp>
        <p:nvCxnSpPr>
          <p:cNvPr id="279" name="Shape 279"/>
          <p:cNvCxnSpPr/>
          <p:nvPr/>
        </p:nvCxnSpPr>
        <p:spPr>
          <a:xfrm rot="10800000" flipH="1">
            <a:off x="8915400" y="5181600"/>
            <a:ext cx="228600" cy="228600"/>
          </a:xfrm>
          <a:prstGeom prst="straightConnector1">
            <a:avLst/>
          </a:prstGeom>
          <a:noFill/>
          <a:ln w="50800" cap="flat" cmpd="sng">
            <a:solidFill>
              <a:schemeClr val="dk1"/>
            </a:solidFill>
            <a:prstDash val="solid"/>
            <a:miter lim="800000"/>
            <a:headEnd type="none" w="med" len="med"/>
            <a:tailEnd type="none" w="med" len="med"/>
          </a:ln>
        </p:spPr>
      </p:cxnSp>
      <p:pic>
        <p:nvPicPr>
          <p:cNvPr id="280" name="Shape 28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What’s special about Auto Upkeep?</a:t>
            </a:r>
            <a:endParaRPr dirty="0"/>
          </a:p>
        </p:txBody>
      </p:sp>
      <p:sp>
        <p:nvSpPr>
          <p:cNvPr id="286" name="Shape 286"/>
          <p:cNvSpPr txBox="1">
            <a:spLocks noGrp="1"/>
          </p:cNvSpPr>
          <p:nvPr>
            <p:ph type="body" idx="1"/>
          </p:nvPr>
        </p:nvSpPr>
        <p:spPr>
          <a:xfrm>
            <a:off x="533400" y="12954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Short, concise chapters</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12 point font – Easy-to-Read</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3 Levels of headings when necessary</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A figure, picture, or graph accompanies almost every block of text</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Helpful emphasis blocks – Tech Tips, Price Guides, Web Links, Servicing, Trouble Guides, Activities, Q &amp; A’s, Career Paths, Calculations</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Videos, Apps, QR Codes, and Google Assistant Apps to extend learning online</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Reviewed by young adults and technical reviewers </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Extensive effort was put on book layout</a:t>
            </a:r>
            <a:endParaRPr sz="2000" dirty="0"/>
          </a:p>
          <a:p>
            <a:pPr marL="342900" marR="0" lvl="0" indent="-342900" algn="l" rtl="0">
              <a:lnSpc>
                <a:spcPct val="80000"/>
              </a:lnSpc>
              <a:spcBef>
                <a:spcPts val="48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Hands-on and Internet-based activities (40 activities in all)</a:t>
            </a:r>
            <a:endParaRPr sz="2000" dirty="0"/>
          </a:p>
          <a:p>
            <a:pPr marL="342900" marR="0" lvl="0" indent="-190500" algn="l" rtl="0">
              <a:lnSpc>
                <a:spcPct val="80000"/>
              </a:lnSpc>
              <a:spcBef>
                <a:spcPts val="480"/>
              </a:spcBef>
              <a:spcAft>
                <a:spcPts val="0"/>
              </a:spcAft>
              <a:buClr>
                <a:schemeClr val="dk1"/>
              </a:buClr>
              <a:buSzPts val="2400"/>
              <a:buFont typeface="Arial"/>
              <a:buNone/>
            </a:pPr>
            <a:endParaRPr sz="2000" b="0" i="0" u="none" strike="noStrike" cap="none"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287" name="Shape 287"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What are the Auto Upkeep units? </a:t>
            </a:r>
            <a:endParaRPr dirty="0"/>
          </a:p>
        </p:txBody>
      </p:sp>
      <p:sp>
        <p:nvSpPr>
          <p:cNvPr id="293" name="Shape 293"/>
          <p:cNvSpPr txBox="1">
            <a:spLocks noGrp="1"/>
          </p:cNvSpPr>
          <p:nvPr>
            <p:ph type="body" idx="1"/>
          </p:nvPr>
        </p:nvSpPr>
        <p:spPr>
          <a:xfrm>
            <a:off x="685800" y="1828800"/>
            <a:ext cx="3886200"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80000"/>
              </a:lnSpc>
              <a:spcBef>
                <a:spcPts val="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Introduction and How Cars Work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Buying an Automobile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Automotive Expenses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Repair Facilities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Safety Around the Automobile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Tools and Equipment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Auto Care and Cleaning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Fluid Level Check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Electrical System </a:t>
            </a:r>
            <a:endParaRPr dirty="0"/>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dirty="0">
                <a:solidFill>
                  <a:schemeClr val="dk1"/>
                </a:solidFill>
                <a:latin typeface="Arial"/>
                <a:ea typeface="Arial"/>
                <a:cs typeface="Arial"/>
                <a:sym typeface="Arial"/>
              </a:rPr>
              <a:t>Lubrication System </a:t>
            </a:r>
            <a:endParaRPr dirty="0"/>
          </a:p>
        </p:txBody>
      </p:sp>
      <p:sp>
        <p:nvSpPr>
          <p:cNvPr id="294" name="Shape 294"/>
          <p:cNvSpPr txBox="1"/>
          <p:nvPr/>
        </p:nvSpPr>
        <p:spPr>
          <a:xfrm>
            <a:off x="4495800" y="2514600"/>
            <a:ext cx="3505200" cy="3724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295" name="Shape 295"/>
          <p:cNvSpPr txBox="1"/>
          <p:nvPr/>
        </p:nvSpPr>
        <p:spPr>
          <a:xfrm>
            <a:off x="4495800" y="1828800"/>
            <a:ext cx="4419600"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80000"/>
              </a:lnSpc>
              <a:spcBef>
                <a:spcPts val="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Fuel System </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Cooling System and Climate Control </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Ignition System </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Suspension, Steering, and Tires </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Braking System</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Drivetrain</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Exhaust and Emission System </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Alternative Fuels and Designs</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Automotive Accessories </a:t>
            </a:r>
            <a:endParaRPr dirty="0"/>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dirty="0">
                <a:solidFill>
                  <a:schemeClr val="dk1"/>
                </a:solidFill>
                <a:latin typeface="Arial"/>
                <a:ea typeface="Arial"/>
                <a:cs typeface="Arial"/>
                <a:sym typeface="Arial"/>
              </a:rPr>
              <a:t>Common Problems and Roadside Emergencies</a:t>
            </a:r>
            <a:endParaRPr dirty="0"/>
          </a:p>
          <a:p>
            <a:pPr marL="0" marR="0" lvl="0" indent="0" algn="l" rtl="0">
              <a:lnSpc>
                <a:spcPct val="100000"/>
              </a:lnSpc>
              <a:spcBef>
                <a:spcPts val="0"/>
              </a:spcBef>
              <a:spcAft>
                <a:spcPts val="0"/>
              </a:spcAft>
              <a:buNone/>
            </a:pPr>
            <a:endParaRPr sz="2000" b="0" i="0" u="none" dirty="0">
              <a:solidFill>
                <a:schemeClr val="dk1"/>
              </a:solidFill>
              <a:latin typeface="Arial"/>
              <a:ea typeface="Arial"/>
              <a:cs typeface="Arial"/>
              <a:sym typeface="Arial"/>
            </a:endParaRPr>
          </a:p>
        </p:txBody>
      </p:sp>
      <p:sp>
        <p:nvSpPr>
          <p:cNvPr id="296" name="Shape 296"/>
          <p:cNvSpPr txBox="1"/>
          <p:nvPr/>
        </p:nvSpPr>
        <p:spPr>
          <a:xfrm>
            <a:off x="1143000" y="5791200"/>
            <a:ext cx="73152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40 Hands-on and Internet-based activities engage students </a:t>
            </a:r>
            <a:endParaRPr dirty="0"/>
          </a:p>
        </p:txBody>
      </p:sp>
      <p:pic>
        <p:nvPicPr>
          <p:cNvPr id="297" name="Shape 297"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How is Auto Upkeep commonly delivered?</a:t>
            </a:r>
            <a:endParaRPr dirty="0"/>
          </a:p>
        </p:txBody>
      </p:sp>
      <p:sp>
        <p:nvSpPr>
          <p:cNvPr id="303" name="Shape 30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Auto Upkeep was designed to have a balance between in-class and hands-on instruction. </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Commonly two days a week are in-class and three days a week are in the automotive lab. </a:t>
            </a:r>
          </a:p>
          <a:p>
            <a:pPr marL="742950" marR="0" lvl="1" indent="-285750" algn="l" rtl="0">
              <a:lnSpc>
                <a:spcPct val="90000"/>
              </a:lnSpc>
              <a:spcBef>
                <a:spcPts val="480"/>
              </a:spcBef>
              <a:spcAft>
                <a:spcPts val="0"/>
              </a:spcAft>
              <a:buClr>
                <a:schemeClr val="dk1"/>
              </a:buClr>
              <a:buSzPts val="2400"/>
              <a:buFont typeface="Arial"/>
              <a:buChar char="–"/>
            </a:pPr>
            <a:r>
              <a:rPr lang="en-US" sz="2400" dirty="0"/>
              <a:t>Curriculum is flexible for you to adjust it to fit your specific situation.</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304" name="Shape 30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07196" y="265165"/>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What will each student know and be able to do at the completion of Auto Upkeep? </a:t>
            </a:r>
            <a:endParaRPr dirty="0"/>
          </a:p>
        </p:txBody>
      </p:sp>
      <p:sp>
        <p:nvSpPr>
          <p:cNvPr id="310" name="Shape 310"/>
          <p:cNvSpPr txBox="1">
            <a:spLocks noGrp="1"/>
          </p:cNvSpPr>
          <p:nvPr>
            <p:ph type="body" idx="1"/>
          </p:nvPr>
        </p:nvSpPr>
        <p:spPr>
          <a:xfrm>
            <a:off x="838200" y="2286000"/>
            <a:ext cx="8077200"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Competencies – Over 200</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Over 60% of ASE Education Foundation Maintenance and Light Repair (MLR) Tasks – making it an ideal first course.</a:t>
            </a:r>
            <a:endParaRPr dirty="0"/>
          </a:p>
          <a:p>
            <a:pPr marL="2057400" marR="0" lvl="4" indent="-228600" algn="l" rtl="0">
              <a:lnSpc>
                <a:spcPct val="100000"/>
              </a:lnSpc>
              <a:spcBef>
                <a:spcPts val="360"/>
              </a:spcBef>
              <a:spcAft>
                <a:spcPts val="0"/>
              </a:spcAft>
              <a:buClr>
                <a:schemeClr val="dk1"/>
              </a:buClr>
              <a:buSzPts val="1800"/>
              <a:buFont typeface="Arial"/>
              <a:buChar char="»"/>
            </a:pPr>
            <a:r>
              <a:rPr lang="en-US" sz="1800" b="0" i="0" u="sng" strike="noStrike" cap="none" dirty="0">
                <a:solidFill>
                  <a:schemeClr val="hlink"/>
                </a:solidFill>
                <a:latin typeface="Arial"/>
                <a:ea typeface="Arial"/>
                <a:cs typeface="Arial"/>
                <a:sym typeface="Arial"/>
                <a:hlinkClick r:id="rId3"/>
              </a:rPr>
              <a:t>www.AutoUpkeep.com/standards/</a:t>
            </a:r>
            <a:r>
              <a:rPr lang="en-US" sz="1800" b="0" i="0" u="none" strike="noStrike" cap="none" dirty="0">
                <a:solidFill>
                  <a:schemeClr val="dk1"/>
                </a:solidFill>
                <a:latin typeface="Arial"/>
                <a:ea typeface="Arial"/>
                <a:cs typeface="Arial"/>
                <a:sym typeface="Arial"/>
              </a:rPr>
              <a:t> </a:t>
            </a:r>
            <a:endParaRPr dirty="0"/>
          </a:p>
          <a:p>
            <a:pPr marL="342900" marR="0" lvl="0" indent="-228600" algn="l" rtl="0">
              <a:spcBef>
                <a:spcPts val="36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11" name="Shape 31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0" y="274637"/>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Download this Presentation</a:t>
            </a:r>
            <a:endParaRPr dirty="0"/>
          </a:p>
        </p:txBody>
      </p:sp>
      <p:pic>
        <p:nvPicPr>
          <p:cNvPr id="121" name="Shape 121"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122" name="Shape 122" descr="FC13BEDF-2837-4E8C-B317-BCE8BD724852-L0-001.jpeg"/>
          <p:cNvPicPr preferRelativeResize="0"/>
          <p:nvPr/>
        </p:nvPicPr>
        <p:blipFill rotWithShape="1">
          <a:blip r:embed="rId4">
            <a:alphaModFix/>
          </a:blip>
          <a:srcRect/>
          <a:stretch/>
        </p:blipFill>
        <p:spPr>
          <a:xfrm>
            <a:off x="2155423" y="1214437"/>
            <a:ext cx="4913312" cy="4914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228600" y="274637"/>
            <a:ext cx="8458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Instructor USB – Turn Key Curriculum or Modify it as YOU Want</a:t>
            </a:r>
            <a:endParaRPr dirty="0"/>
          </a:p>
        </p:txBody>
      </p:sp>
      <p:sp>
        <p:nvSpPr>
          <p:cNvPr id="317" name="Shape 317"/>
          <p:cNvSpPr txBox="1">
            <a:spLocks noGrp="1"/>
          </p:cNvSpPr>
          <p:nvPr>
            <p:ph type="body" idx="1"/>
          </p:nvPr>
        </p:nvSpPr>
        <p:spPr>
          <a:xfrm>
            <a:off x="457200" y="1600200"/>
            <a:ext cx="8610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Sample Course Syllabus Outline</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PowerPoints</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Competency Profile</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MLR Correlation Matrix</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Tests and Exams</a:t>
            </a:r>
            <a:endParaRPr dirty="0"/>
          </a:p>
          <a:p>
            <a:pPr marL="742950" marR="0" lvl="1" indent="-28575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Available as PDFs, MS Word Docs, and as a Common Cartridge File for your Learning Management System (Canvas, Blackboard, etc.)</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Lab Activities</a:t>
            </a:r>
            <a:endParaRPr lang="en-US"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Study Questions</a:t>
            </a:r>
            <a:endParaRPr lang="en-US"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Answer Keys </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318" name="Shape 31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19" name="Shape 319" descr="4th-AU-USB-Web"/>
          <p:cNvPicPr preferRelativeResize="0"/>
          <p:nvPr/>
        </p:nvPicPr>
        <p:blipFill rotWithShape="1">
          <a:blip r:embed="rId4">
            <a:alphaModFix/>
          </a:blip>
          <a:srcRect/>
          <a:stretch/>
        </p:blipFill>
        <p:spPr>
          <a:xfrm>
            <a:off x="5334000" y="1524000"/>
            <a:ext cx="3505200" cy="19605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QR Codes for Each Chapter</a:t>
            </a:r>
            <a:endParaRPr dirty="0"/>
          </a:p>
        </p:txBody>
      </p:sp>
      <p:pic>
        <p:nvPicPr>
          <p:cNvPr id="325" name="Shape 32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26" name="Shape 326" descr="Screen Shot 2018-07-13 at 10.14.09 AM.png"/>
          <p:cNvPicPr preferRelativeResize="0"/>
          <p:nvPr/>
        </p:nvPicPr>
        <p:blipFill rotWithShape="1">
          <a:blip r:embed="rId4">
            <a:alphaModFix/>
          </a:blip>
          <a:srcRect/>
          <a:stretch/>
        </p:blipFill>
        <p:spPr>
          <a:xfrm>
            <a:off x="1600200" y="1600200"/>
            <a:ext cx="5867400" cy="36242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Video Site with Over 100 Videos</a:t>
            </a:r>
            <a:endParaRPr dirty="0"/>
          </a:p>
        </p:txBody>
      </p:sp>
      <p:pic>
        <p:nvPicPr>
          <p:cNvPr id="343" name="Shape 343"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345" name="Shape 345"/>
          <p:cNvSpPr txBox="1"/>
          <p:nvPr/>
        </p:nvSpPr>
        <p:spPr>
          <a:xfrm>
            <a:off x="2152435" y="5473631"/>
            <a:ext cx="4839127" cy="543815"/>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chemeClr val="dk1"/>
              </a:buClr>
              <a:buSzPts val="2000"/>
              <a:buFont typeface="Arial"/>
              <a:buNone/>
            </a:pPr>
            <a:r>
              <a:rPr lang="en-US" sz="2800" b="0" i="0" u="sng" strike="noStrike" cap="none" dirty="0">
                <a:solidFill>
                  <a:schemeClr val="hlink"/>
                </a:solidFill>
                <a:latin typeface="Arial"/>
                <a:ea typeface="Arial"/>
                <a:cs typeface="Arial"/>
                <a:sym typeface="Arial"/>
              </a:rPr>
              <a:t>www.Video.AutoUpkeep.com</a:t>
            </a:r>
            <a:r>
              <a:rPr lang="en-US" sz="2800" b="0" i="0" u="none" strike="noStrike" cap="none" dirty="0">
                <a:solidFill>
                  <a:schemeClr val="dk1"/>
                </a:solidFill>
                <a:latin typeface="Arial"/>
                <a:ea typeface="Arial"/>
                <a:cs typeface="Arial"/>
                <a:sym typeface="Arial"/>
              </a:rPr>
              <a:t> </a:t>
            </a:r>
            <a:endParaRPr sz="2800" dirty="0"/>
          </a:p>
        </p:txBody>
      </p:sp>
      <p:pic>
        <p:nvPicPr>
          <p:cNvPr id="3" name="Picture 2">
            <a:extLst>
              <a:ext uri="{FF2B5EF4-FFF2-40B4-BE49-F238E27FC236}">
                <a16:creationId xmlns:a16="http://schemas.microsoft.com/office/drawing/2014/main" id="{068E1805-2AED-234D-A05E-8C0CA94E39EC}"/>
              </a:ext>
            </a:extLst>
          </p:cNvPr>
          <p:cNvPicPr>
            <a:picLocks noChangeAspect="1"/>
          </p:cNvPicPr>
          <p:nvPr/>
        </p:nvPicPr>
        <p:blipFill>
          <a:blip r:embed="rId4"/>
          <a:stretch>
            <a:fillRect/>
          </a:stretch>
        </p:blipFill>
        <p:spPr>
          <a:xfrm>
            <a:off x="2114697" y="1433388"/>
            <a:ext cx="4914605" cy="40244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Online Chapter Resources</a:t>
            </a:r>
            <a:endParaRPr dirty="0"/>
          </a:p>
        </p:txBody>
      </p:sp>
      <p:sp>
        <p:nvSpPr>
          <p:cNvPr id="351" name="Shape 351"/>
          <p:cNvSpPr txBox="1">
            <a:spLocks noGrp="1"/>
          </p:cNvSpPr>
          <p:nvPr>
            <p:ph type="body" idx="1"/>
          </p:nvPr>
        </p:nvSpPr>
        <p:spPr>
          <a:xfrm>
            <a:off x="1921892" y="5122170"/>
            <a:ext cx="548883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sng" strike="noStrike" cap="none" dirty="0">
                <a:solidFill>
                  <a:schemeClr val="hlink"/>
                </a:solidFill>
                <a:latin typeface="Arial"/>
                <a:ea typeface="Arial"/>
                <a:cs typeface="Arial"/>
                <a:sym typeface="Arial"/>
                <a:hlinkClick r:id="rId3"/>
              </a:rPr>
              <a:t>www.AutoUpkeep.com</a:t>
            </a:r>
            <a:r>
              <a:rPr lang="en-US" sz="2800" b="0" i="0" u="sng" strike="noStrike" cap="none" dirty="0">
                <a:solidFill>
                  <a:schemeClr val="hlink"/>
                </a:solidFill>
                <a:latin typeface="Arial"/>
                <a:ea typeface="Arial"/>
                <a:cs typeface="Arial"/>
                <a:sym typeface="Arial"/>
              </a:rPr>
              <a:t>/resources</a:t>
            </a:r>
            <a:r>
              <a:rPr lang="en-US" sz="2800" b="0" i="0" u="none" strike="noStrike" cap="none" dirty="0">
                <a:solidFill>
                  <a:schemeClr val="dk1"/>
                </a:solidFill>
                <a:latin typeface="Arial"/>
                <a:ea typeface="Arial"/>
                <a:cs typeface="Arial"/>
                <a:sym typeface="Arial"/>
              </a:rPr>
              <a:t> </a:t>
            </a:r>
            <a:endParaRPr dirty="0"/>
          </a:p>
        </p:txBody>
      </p:sp>
      <p:pic>
        <p:nvPicPr>
          <p:cNvPr id="352" name="Shape 352"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pic>
        <p:nvPicPr>
          <p:cNvPr id="3" name="Picture 2">
            <a:extLst>
              <a:ext uri="{FF2B5EF4-FFF2-40B4-BE49-F238E27FC236}">
                <a16:creationId xmlns:a16="http://schemas.microsoft.com/office/drawing/2014/main" id="{72216353-E9E0-B448-8724-93CD492B7FA7}"/>
              </a:ext>
            </a:extLst>
          </p:cNvPr>
          <p:cNvPicPr>
            <a:picLocks noChangeAspect="1"/>
          </p:cNvPicPr>
          <p:nvPr/>
        </p:nvPicPr>
        <p:blipFill>
          <a:blip r:embed="rId5"/>
          <a:stretch>
            <a:fillRect/>
          </a:stretch>
        </p:blipFill>
        <p:spPr>
          <a:xfrm>
            <a:off x="2304711" y="1495928"/>
            <a:ext cx="4723200" cy="32572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0" y="29039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Free Google Assistant </a:t>
            </a:r>
            <a:r>
              <a:rPr lang="en-US" sz="3600" dirty="0"/>
              <a:t>Chapter </a:t>
            </a:r>
            <a:r>
              <a:rPr lang="en-US" sz="3600" b="0" i="0" u="none" strike="noStrike" cap="none" dirty="0">
                <a:solidFill>
                  <a:schemeClr val="dk2"/>
                </a:solidFill>
                <a:latin typeface="Arial"/>
                <a:ea typeface="Arial"/>
                <a:cs typeface="Arial"/>
                <a:sym typeface="Arial"/>
              </a:rPr>
              <a:t>Reviews</a:t>
            </a:r>
            <a:endParaRPr dirty="0"/>
          </a:p>
        </p:txBody>
      </p:sp>
      <p:sp>
        <p:nvSpPr>
          <p:cNvPr id="351" name="Shape 351"/>
          <p:cNvSpPr txBox="1">
            <a:spLocks noGrp="1"/>
          </p:cNvSpPr>
          <p:nvPr>
            <p:ph type="body" idx="1"/>
          </p:nvPr>
        </p:nvSpPr>
        <p:spPr>
          <a:xfrm>
            <a:off x="1711855" y="4461968"/>
            <a:ext cx="5979489" cy="685800"/>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n-US" sz="2800" u="sng" dirty="0">
                <a:solidFill>
                  <a:schemeClr val="hlink"/>
                </a:solidFill>
                <a:hlinkClick r:id="rId3"/>
              </a:rPr>
              <a:t>https://assistant.google.com/explore</a:t>
            </a:r>
            <a:endParaRPr lang="en-US" sz="2800" u="sng" dirty="0">
              <a:solidFill>
                <a:schemeClr val="hlink"/>
              </a:solidFill>
            </a:endParaRPr>
          </a:p>
        </p:txBody>
      </p:sp>
      <p:pic>
        <p:nvPicPr>
          <p:cNvPr id="352" name="Shape 352"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pic>
        <p:nvPicPr>
          <p:cNvPr id="4" name="Picture 3">
            <a:extLst>
              <a:ext uri="{FF2B5EF4-FFF2-40B4-BE49-F238E27FC236}">
                <a16:creationId xmlns:a16="http://schemas.microsoft.com/office/drawing/2014/main" id="{36CE0D2C-EA65-0441-B67B-40CF9CE6CBA8}"/>
              </a:ext>
            </a:extLst>
          </p:cNvPr>
          <p:cNvPicPr>
            <a:picLocks noChangeAspect="1"/>
          </p:cNvPicPr>
          <p:nvPr/>
        </p:nvPicPr>
        <p:blipFill>
          <a:blip r:embed="rId5"/>
          <a:stretch>
            <a:fillRect/>
          </a:stretch>
        </p:blipFill>
        <p:spPr>
          <a:xfrm>
            <a:off x="457200" y="1947987"/>
            <a:ext cx="8488800" cy="1071964"/>
          </a:xfrm>
          <a:prstGeom prst="rect">
            <a:avLst/>
          </a:prstGeom>
        </p:spPr>
      </p:pic>
      <p:sp>
        <p:nvSpPr>
          <p:cNvPr id="5" name="TextBox 4">
            <a:extLst>
              <a:ext uri="{FF2B5EF4-FFF2-40B4-BE49-F238E27FC236}">
                <a16:creationId xmlns:a16="http://schemas.microsoft.com/office/drawing/2014/main" id="{C2FF63E8-B25D-6C49-B245-9826BD54E547}"/>
              </a:ext>
            </a:extLst>
          </p:cNvPr>
          <p:cNvSpPr txBox="1"/>
          <p:nvPr/>
        </p:nvSpPr>
        <p:spPr>
          <a:xfrm>
            <a:off x="2563200" y="5147768"/>
            <a:ext cx="4183200" cy="369332"/>
          </a:xfrm>
          <a:prstGeom prst="rect">
            <a:avLst/>
          </a:prstGeom>
          <a:noFill/>
        </p:spPr>
        <p:txBody>
          <a:bodyPr wrap="square" rtlCol="0">
            <a:spAutoFit/>
          </a:bodyPr>
          <a:lstStyle/>
          <a:p>
            <a:pPr algn="ctr"/>
            <a:r>
              <a:rPr lang="en-US" sz="1800" dirty="0"/>
              <a:t>Then Search “Auto Upkeep”</a:t>
            </a:r>
          </a:p>
        </p:txBody>
      </p:sp>
    </p:spTree>
    <p:extLst>
      <p:ext uri="{BB962C8B-B14F-4D97-AF65-F5344CB8AC3E}">
        <p14:creationId xmlns:p14="http://schemas.microsoft.com/office/powerpoint/2010/main" val="25199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Available in </a:t>
            </a:r>
            <a:br>
              <a:rPr lang="en-US" sz="3600" b="0" i="0" u="none" strike="noStrike" cap="none" dirty="0">
                <a:solidFill>
                  <a:schemeClr val="dk2"/>
                </a:solidFill>
                <a:latin typeface="Arial"/>
                <a:ea typeface="Arial"/>
                <a:cs typeface="Arial"/>
                <a:sym typeface="Arial"/>
              </a:rPr>
            </a:br>
            <a:r>
              <a:rPr lang="en-US" sz="3600" b="0" i="0" u="none" strike="noStrike" cap="none" dirty="0">
                <a:solidFill>
                  <a:schemeClr val="dk2"/>
                </a:solidFill>
                <a:latin typeface="Arial"/>
                <a:ea typeface="Arial"/>
                <a:cs typeface="Arial"/>
                <a:sym typeface="Arial"/>
              </a:rPr>
              <a:t>Hardcover, Paperback, and eBook</a:t>
            </a:r>
            <a:endParaRPr dirty="0"/>
          </a:p>
        </p:txBody>
      </p:sp>
      <p:pic>
        <p:nvPicPr>
          <p:cNvPr id="304" name="Shape 30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5" name="Picture 4" descr="A screenshot of a cell phone&#10;&#10;Description automatically generated">
            <a:extLst>
              <a:ext uri="{FF2B5EF4-FFF2-40B4-BE49-F238E27FC236}">
                <a16:creationId xmlns:a16="http://schemas.microsoft.com/office/drawing/2014/main" id="{65A024C0-E853-4C95-A772-69D6EC9E3A19}"/>
              </a:ext>
            </a:extLst>
          </p:cNvPr>
          <p:cNvPicPr>
            <a:picLocks noChangeAspect="1"/>
          </p:cNvPicPr>
          <p:nvPr/>
        </p:nvPicPr>
        <p:blipFill>
          <a:blip r:embed="rId4"/>
          <a:stretch>
            <a:fillRect/>
          </a:stretch>
        </p:blipFill>
        <p:spPr>
          <a:xfrm>
            <a:off x="914399" y="1692740"/>
            <a:ext cx="7435273" cy="3861083"/>
          </a:xfrm>
          <a:prstGeom prst="rect">
            <a:avLst/>
          </a:prstGeom>
        </p:spPr>
      </p:pic>
    </p:spTree>
    <p:extLst>
      <p:ext uri="{BB962C8B-B14F-4D97-AF65-F5344CB8AC3E}">
        <p14:creationId xmlns:p14="http://schemas.microsoft.com/office/powerpoint/2010/main" val="2506640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Who’s using Auto Upkeep?</a:t>
            </a:r>
            <a:endParaRPr dirty="0"/>
          </a:p>
        </p:txBody>
      </p:sp>
      <p:sp>
        <p:nvSpPr>
          <p:cNvPr id="359" name="Shape 359"/>
          <p:cNvSpPr txBox="1">
            <a:spLocks noGrp="1"/>
          </p:cNvSpPr>
          <p:nvPr>
            <p:ph type="body" idx="1"/>
          </p:nvPr>
        </p:nvSpPr>
        <p:spPr>
          <a:xfrm>
            <a:off x="457200" y="2265166"/>
            <a:ext cx="3581400" cy="3064267"/>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Over 500 secondary and post-secondary schools throughout the United States and Canada</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Over 100,000 copies sold since inception</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Now in the 4</a:t>
            </a:r>
            <a:r>
              <a:rPr lang="en-US" sz="2400" b="0" i="0" u="none" strike="noStrike" cap="none" baseline="30000" dirty="0">
                <a:solidFill>
                  <a:schemeClr val="dk1"/>
                </a:solidFill>
                <a:latin typeface="Arial"/>
                <a:ea typeface="Arial"/>
                <a:cs typeface="Arial"/>
                <a:sym typeface="Arial"/>
              </a:rPr>
              <a:t>th</a:t>
            </a:r>
            <a:r>
              <a:rPr lang="en-US" sz="2400" b="0" i="0" u="none" strike="noStrike" cap="none" dirty="0">
                <a:solidFill>
                  <a:schemeClr val="dk1"/>
                </a:solidFill>
                <a:latin typeface="Arial"/>
                <a:ea typeface="Arial"/>
                <a:cs typeface="Arial"/>
                <a:sym typeface="Arial"/>
              </a:rPr>
              <a:t> Edition</a:t>
            </a:r>
            <a:endParaRPr dirty="0"/>
          </a:p>
        </p:txBody>
      </p:sp>
      <p:pic>
        <p:nvPicPr>
          <p:cNvPr id="360" name="Shape 360" descr="US Map with Schools CMYK 2012"/>
          <p:cNvPicPr preferRelativeResize="0"/>
          <p:nvPr/>
        </p:nvPicPr>
        <p:blipFill rotWithShape="1">
          <a:blip r:embed="rId3">
            <a:alphaModFix/>
          </a:blip>
          <a:srcRect/>
          <a:stretch/>
        </p:blipFill>
        <p:spPr>
          <a:xfrm>
            <a:off x="4038600" y="2454275"/>
            <a:ext cx="4719637" cy="2613025"/>
          </a:xfrm>
          <a:prstGeom prst="rect">
            <a:avLst/>
          </a:prstGeom>
          <a:noFill/>
          <a:ln>
            <a:noFill/>
          </a:ln>
        </p:spPr>
      </p:pic>
      <p:pic>
        <p:nvPicPr>
          <p:cNvPr id="361" name="Shape 36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dirty="0"/>
              <a:t>What about Articulation Agreements?</a:t>
            </a:r>
            <a:endParaRPr dirty="0"/>
          </a:p>
        </p:txBody>
      </p:sp>
      <p:pic>
        <p:nvPicPr>
          <p:cNvPr id="390" name="Shape 39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2" name="Rectangle 1">
            <a:extLst>
              <a:ext uri="{FF2B5EF4-FFF2-40B4-BE49-F238E27FC236}">
                <a16:creationId xmlns:a16="http://schemas.microsoft.com/office/drawing/2014/main" id="{E36484DE-3036-488C-B083-569997B8F454}"/>
              </a:ext>
            </a:extLst>
          </p:cNvPr>
          <p:cNvSpPr/>
          <p:nvPr/>
        </p:nvSpPr>
        <p:spPr>
          <a:xfrm>
            <a:off x="369455" y="1634837"/>
            <a:ext cx="8626763" cy="3539430"/>
          </a:xfrm>
          <a:prstGeom prst="rect">
            <a:avLst/>
          </a:prstGeom>
        </p:spPr>
        <p:txBody>
          <a:bodyPr wrap="square">
            <a:spAutoFit/>
          </a:bodyPr>
          <a:lstStyle/>
          <a:p>
            <a:r>
              <a:rPr lang="en-US" sz="2000" dirty="0">
                <a:latin typeface="Arial" panose="020B0604020202020204" pitchFamily="34" charset="0"/>
              </a:rPr>
              <a:t>“Teachers and administrators from both secondary and postsecondary instructional levels shall (when applicable) meet to identify competencies required at each level, and to jointly prepare agreements of articulation between secondary and postsecondary levels for specific occupational areas.”</a:t>
            </a:r>
          </a:p>
          <a:p>
            <a:r>
              <a:rPr lang="en-US" sz="800" dirty="0">
                <a:latin typeface="Arial" panose="020B0604020202020204" pitchFamily="34" charset="0"/>
              </a:rPr>
              <a:t>Source: </a:t>
            </a:r>
            <a:r>
              <a:rPr lang="en-US" sz="800" dirty="0">
                <a:latin typeface="Arial" panose="020B0604020202020204" pitchFamily="34" charset="0"/>
                <a:hlinkClick r:id="rId4"/>
              </a:rPr>
              <a:t>https://educateiowa.gov/sites/files/ed/documents/Articulation%20Agreements%20Guidelines_12-04-15.pdf</a:t>
            </a:r>
            <a:r>
              <a:rPr lang="en-US" sz="800" dirty="0">
                <a:latin typeface="Arial" panose="020B0604020202020204" pitchFamily="34" charset="0"/>
              </a:rPr>
              <a:t> </a:t>
            </a:r>
          </a:p>
          <a:p>
            <a:endParaRPr lang="en-US" sz="800" dirty="0">
              <a:latin typeface="Arial" panose="020B0604020202020204" pitchFamily="34" charset="0"/>
            </a:endParaRPr>
          </a:p>
          <a:p>
            <a:endParaRPr lang="en-US" sz="1800" dirty="0">
              <a:latin typeface="Arial" panose="020B0604020202020204" pitchFamily="34" charset="0"/>
            </a:endParaRPr>
          </a:p>
          <a:p>
            <a:endParaRPr lang="en-US" sz="1800" dirty="0">
              <a:latin typeface="Arial" panose="020B0604020202020204" pitchFamily="34" charset="0"/>
            </a:endParaRPr>
          </a:p>
          <a:p>
            <a:r>
              <a:rPr lang="en-US" sz="1800" dirty="0">
                <a:latin typeface="Arial" panose="020B0604020202020204" pitchFamily="34" charset="0"/>
              </a:rPr>
              <a:t>Auto Upkeep correlates to beginning tasks within the ASE Education Maintenance and Light Repair Model making it easy to see what tasks are addressed in the curriculum. Go to </a:t>
            </a:r>
            <a:r>
              <a:rPr lang="en-US" sz="1800" u="sng" dirty="0">
                <a:solidFill>
                  <a:schemeClr val="hlink"/>
                </a:solidFill>
                <a:hlinkClick r:id="rId5"/>
              </a:rPr>
              <a:t>www.AutoUpkeep.com/standards/</a:t>
            </a:r>
            <a:r>
              <a:rPr lang="en-US" sz="1800" dirty="0">
                <a:solidFill>
                  <a:schemeClr val="dk1"/>
                </a:solidFill>
              </a:rPr>
              <a:t> </a:t>
            </a:r>
            <a:endParaRPr lang="en-US" sz="1800" dirty="0"/>
          </a:p>
          <a:p>
            <a:endParaRPr lang="en-US" sz="1800" dirty="0"/>
          </a:p>
        </p:txBody>
      </p:sp>
    </p:spTree>
    <p:extLst>
      <p:ext uri="{BB962C8B-B14F-4D97-AF65-F5344CB8AC3E}">
        <p14:creationId xmlns:p14="http://schemas.microsoft.com/office/powerpoint/2010/main" val="33286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8" name="Shape 36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2" name="Picture 1" descr="Screen Shot 2018-07-14 at 8.09.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93" y="189453"/>
            <a:ext cx="7913581" cy="5945822"/>
          </a:xfrm>
          <a:prstGeom prst="rect">
            <a:avLst/>
          </a:prstGeom>
        </p:spPr>
      </p:pic>
      <p:sp>
        <p:nvSpPr>
          <p:cNvPr id="3" name="TextBox 2">
            <a:extLst>
              <a:ext uri="{FF2B5EF4-FFF2-40B4-BE49-F238E27FC236}">
                <a16:creationId xmlns:a16="http://schemas.microsoft.com/office/drawing/2014/main" id="{B5DF7C8F-75A6-4501-AECF-3A1B55A98DBD}"/>
              </a:ext>
            </a:extLst>
          </p:cNvPr>
          <p:cNvSpPr txBox="1"/>
          <p:nvPr/>
        </p:nvSpPr>
        <p:spPr>
          <a:xfrm>
            <a:off x="3357128" y="942108"/>
            <a:ext cx="2364509" cy="160043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AB9BA7C1-85E5-434E-B7A9-042164957DF0}"/>
              </a:ext>
            </a:extLst>
          </p:cNvPr>
          <p:cNvSpPr txBox="1"/>
          <p:nvPr/>
        </p:nvSpPr>
        <p:spPr>
          <a:xfrm>
            <a:off x="6455928" y="189453"/>
            <a:ext cx="2105479" cy="2677656"/>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descr="A screenshot of a cell phone&#10;&#10;Description automatically generated">
            <a:extLst>
              <a:ext uri="{FF2B5EF4-FFF2-40B4-BE49-F238E27FC236}">
                <a16:creationId xmlns:a16="http://schemas.microsoft.com/office/drawing/2014/main" id="{B19F1D7B-F875-4321-8104-DEAC476CDBCE}"/>
              </a:ext>
            </a:extLst>
          </p:cNvPr>
          <p:cNvPicPr>
            <a:picLocks noChangeAspect="1"/>
          </p:cNvPicPr>
          <p:nvPr/>
        </p:nvPicPr>
        <p:blipFill>
          <a:blip r:embed="rId5"/>
          <a:stretch>
            <a:fillRect/>
          </a:stretch>
        </p:blipFill>
        <p:spPr>
          <a:xfrm>
            <a:off x="3437152" y="1169947"/>
            <a:ext cx="2204460" cy="1144760"/>
          </a:xfrm>
          <a:prstGeom prst="rect">
            <a:avLst/>
          </a:prstGeom>
        </p:spPr>
      </p:pic>
      <p:pic>
        <p:nvPicPr>
          <p:cNvPr id="7" name="Picture 6">
            <a:extLst>
              <a:ext uri="{FF2B5EF4-FFF2-40B4-BE49-F238E27FC236}">
                <a16:creationId xmlns:a16="http://schemas.microsoft.com/office/drawing/2014/main" id="{EB8B7411-ED26-4416-8002-E22A7E38E26B}"/>
              </a:ext>
            </a:extLst>
          </p:cNvPr>
          <p:cNvPicPr>
            <a:picLocks noChangeAspect="1"/>
          </p:cNvPicPr>
          <p:nvPr/>
        </p:nvPicPr>
        <p:blipFill>
          <a:blip r:embed="rId6"/>
          <a:stretch>
            <a:fillRect/>
          </a:stretch>
        </p:blipFill>
        <p:spPr>
          <a:xfrm>
            <a:off x="6246327" y="175526"/>
            <a:ext cx="2897673" cy="2897673"/>
          </a:xfrm>
          <a:prstGeom prst="rect">
            <a:avLst/>
          </a:prstGeom>
        </p:spPr>
      </p:pic>
      <p:sp>
        <p:nvSpPr>
          <p:cNvPr id="4" name="TextBox 3">
            <a:extLst>
              <a:ext uri="{FF2B5EF4-FFF2-40B4-BE49-F238E27FC236}">
                <a16:creationId xmlns:a16="http://schemas.microsoft.com/office/drawing/2014/main" id="{5006CDA7-3D99-4E25-BAC0-70343ED000D4}"/>
              </a:ext>
            </a:extLst>
          </p:cNvPr>
          <p:cNvSpPr txBox="1"/>
          <p:nvPr/>
        </p:nvSpPr>
        <p:spPr>
          <a:xfrm>
            <a:off x="6138836" y="1016549"/>
            <a:ext cx="3112654" cy="1384995"/>
          </a:xfrm>
          <a:prstGeom prst="rect">
            <a:avLst/>
          </a:prstGeom>
          <a:noFill/>
        </p:spPr>
        <p:txBody>
          <a:bodyPr wrap="square" rtlCol="0">
            <a:spAutoFit/>
          </a:bodyPr>
          <a:lstStyle/>
          <a:p>
            <a:pPr algn="ctr">
              <a:buClr>
                <a:schemeClr val="lt1"/>
              </a:buClr>
              <a:buSzPts val="1400"/>
            </a:pPr>
            <a:r>
              <a:rPr lang="en-US" dirty="0">
                <a:solidFill>
                  <a:schemeClr val="tx1"/>
                </a:solidFill>
              </a:rPr>
              <a:t>Basic Automotive</a:t>
            </a:r>
          </a:p>
          <a:p>
            <a:pPr lvl="0" algn="ctr">
              <a:buClr>
                <a:schemeClr val="lt1"/>
              </a:buClr>
              <a:buSzPts val="1400"/>
            </a:pPr>
            <a:r>
              <a:rPr lang="en-US" dirty="0">
                <a:solidFill>
                  <a:schemeClr val="tx1"/>
                </a:solidFill>
              </a:rPr>
              <a:t>Automotive Maintenance</a:t>
            </a:r>
          </a:p>
          <a:p>
            <a:pPr lvl="0" algn="ctr">
              <a:buClr>
                <a:schemeClr val="lt1"/>
              </a:buClr>
              <a:buSzPts val="1400"/>
            </a:pPr>
            <a:r>
              <a:rPr lang="en-US" dirty="0">
                <a:solidFill>
                  <a:schemeClr val="tx1"/>
                </a:solidFill>
              </a:rPr>
              <a:t>Consumer Auto Mechanics</a:t>
            </a:r>
          </a:p>
          <a:p>
            <a:pPr lvl="0" algn="ctr">
              <a:buClr>
                <a:schemeClr val="lt1"/>
              </a:buClr>
              <a:buSzPts val="1400"/>
            </a:pPr>
            <a:r>
              <a:rPr lang="en-US" dirty="0">
                <a:solidFill>
                  <a:schemeClr val="tx1"/>
                </a:solidFill>
              </a:rPr>
              <a:t>Auto Care and Maintenance</a:t>
            </a:r>
          </a:p>
          <a:p>
            <a:pPr lvl="0" algn="ctr">
              <a:buClr>
                <a:schemeClr val="lt1"/>
              </a:buClr>
              <a:buSzPts val="1400"/>
            </a:pPr>
            <a:r>
              <a:rPr lang="en-US" dirty="0">
                <a:solidFill>
                  <a:schemeClr val="tx1"/>
                </a:solidFill>
              </a:rPr>
              <a:t>Car Care</a:t>
            </a:r>
          </a:p>
          <a:p>
            <a:endParaRPr lang="en-US" dirty="0"/>
          </a:p>
        </p:txBody>
      </p:sp>
      <p:sp>
        <p:nvSpPr>
          <p:cNvPr id="8" name="Arrow: Right 7">
            <a:extLst>
              <a:ext uri="{FF2B5EF4-FFF2-40B4-BE49-F238E27FC236}">
                <a16:creationId xmlns:a16="http://schemas.microsoft.com/office/drawing/2014/main" id="{EF7161ED-465B-412A-A618-36317BC953A7}"/>
              </a:ext>
            </a:extLst>
          </p:cNvPr>
          <p:cNvSpPr/>
          <p:nvPr/>
        </p:nvSpPr>
        <p:spPr>
          <a:xfrm rot="9240061">
            <a:off x="5572161" y="2104450"/>
            <a:ext cx="1321249" cy="5293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Questions?</a:t>
            </a:r>
            <a:endParaRPr dirty="0"/>
          </a:p>
        </p:txBody>
      </p:sp>
      <p:pic>
        <p:nvPicPr>
          <p:cNvPr id="390" name="Shape 39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4" name="Shape 14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 name="Picture 2" descr="A screenshot of a cell phone&#10;&#10;Description automatically generated">
            <a:extLst>
              <a:ext uri="{FF2B5EF4-FFF2-40B4-BE49-F238E27FC236}">
                <a16:creationId xmlns:a16="http://schemas.microsoft.com/office/drawing/2014/main" id="{D3C52061-0B19-4FF2-B215-588C347EFEF0}"/>
              </a:ext>
            </a:extLst>
          </p:cNvPr>
          <p:cNvPicPr>
            <a:picLocks noChangeAspect="1"/>
          </p:cNvPicPr>
          <p:nvPr/>
        </p:nvPicPr>
        <p:blipFill>
          <a:blip r:embed="rId4"/>
          <a:stretch>
            <a:fillRect/>
          </a:stretch>
        </p:blipFill>
        <p:spPr>
          <a:xfrm>
            <a:off x="526473" y="-276"/>
            <a:ext cx="7994072" cy="6177238"/>
          </a:xfrm>
          <a:prstGeom prst="rect">
            <a:avLst/>
          </a:prstGeom>
        </p:spPr>
      </p:pic>
    </p:spTree>
    <p:extLst>
      <p:ext uri="{BB962C8B-B14F-4D97-AF65-F5344CB8AC3E}">
        <p14:creationId xmlns:p14="http://schemas.microsoft.com/office/powerpoint/2010/main" val="44345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To Get Free eBook Access</a:t>
            </a:r>
            <a:endParaRPr dirty="0"/>
          </a:p>
        </p:txBody>
      </p:sp>
      <p:sp>
        <p:nvSpPr>
          <p:cNvPr id="383" name="Shape 38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Sign-Up on the Sign-In Sheet and I will email you an eBook access code.</a:t>
            </a:r>
            <a:endParaRPr dirty="0"/>
          </a:p>
        </p:txBody>
      </p:sp>
      <p:pic>
        <p:nvPicPr>
          <p:cNvPr id="384" name="Shape 38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760412" y="465137"/>
            <a:ext cx="7926387" cy="95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Contact Information</a:t>
            </a:r>
            <a:endParaRPr dirty="0"/>
          </a:p>
        </p:txBody>
      </p:sp>
      <p:sp>
        <p:nvSpPr>
          <p:cNvPr id="396" name="Shape 39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Michael Gray</a:t>
            </a:r>
            <a:endParaRPr dirty="0"/>
          </a:p>
          <a:p>
            <a:pPr marL="342900" marR="0" lvl="0" indent="-342900" algn="ctr" rtl="0">
              <a:lnSpc>
                <a:spcPct val="80000"/>
              </a:lnSpc>
              <a:spcBef>
                <a:spcPts val="4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Rolling Hills Publishing</a:t>
            </a:r>
            <a:endParaRPr dirty="0"/>
          </a:p>
          <a:p>
            <a:pPr marL="342900" marR="0" lvl="0" indent="-342900" algn="ctr" rtl="0">
              <a:lnSpc>
                <a:spcPct val="80000"/>
              </a:lnSpc>
              <a:spcBef>
                <a:spcPts val="4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800-918-READ</a:t>
            </a:r>
            <a:endParaRPr dirty="0"/>
          </a:p>
          <a:p>
            <a:pPr marL="342900" marR="0" lvl="0" indent="-342900" algn="ctr" rtl="0">
              <a:lnSpc>
                <a:spcPct val="8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r>
              <a:rPr lang="en-US" sz="1800" b="0" i="0" u="sng" strike="noStrike" cap="none" dirty="0">
                <a:solidFill>
                  <a:schemeClr val="hlink"/>
                </a:solidFill>
                <a:latin typeface="Arial"/>
                <a:ea typeface="Arial"/>
                <a:cs typeface="Arial"/>
                <a:sym typeface="Arial"/>
                <a:hlinkClick r:id="rId3"/>
              </a:rPr>
              <a:t>www.RollingHillsPublishing.com</a:t>
            </a:r>
            <a:endParaRPr dirty="0"/>
          </a:p>
          <a:p>
            <a:pPr marL="342900" marR="0" lvl="0" indent="-342900" algn="ctr" rtl="0">
              <a:lnSpc>
                <a:spcPct val="80000"/>
              </a:lnSpc>
              <a:spcBef>
                <a:spcPts val="360"/>
              </a:spcBef>
              <a:spcAft>
                <a:spcPts val="0"/>
              </a:spcAft>
              <a:buClr>
                <a:schemeClr val="dk1"/>
              </a:buClr>
              <a:buSzPts val="1800"/>
              <a:buFont typeface="Arial"/>
              <a:buNone/>
            </a:pPr>
            <a:r>
              <a:rPr lang="en-US" sz="1800" b="0" i="0" u="sng" strike="noStrike" cap="none" dirty="0">
                <a:solidFill>
                  <a:schemeClr val="hlink"/>
                </a:solidFill>
                <a:latin typeface="Arial"/>
                <a:ea typeface="Arial"/>
                <a:cs typeface="Arial"/>
                <a:sym typeface="Arial"/>
                <a:hlinkClick r:id="rId4"/>
              </a:rPr>
              <a:t>www.AutoUpkeep.com</a:t>
            </a:r>
            <a:r>
              <a:rPr lang="en-US" sz="1800" b="0" i="0" u="none" strike="noStrike" cap="none" dirty="0">
                <a:solidFill>
                  <a:schemeClr val="dk1"/>
                </a:solidFill>
                <a:latin typeface="Arial"/>
                <a:ea typeface="Arial"/>
                <a:cs typeface="Arial"/>
                <a:sym typeface="Arial"/>
              </a:rPr>
              <a:t> </a:t>
            </a:r>
            <a:endParaRPr dirty="0"/>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Email: </a:t>
            </a:r>
            <a:r>
              <a:rPr lang="en-US" sz="1800" b="0" i="0" u="sng" strike="noStrike" cap="none" dirty="0">
                <a:solidFill>
                  <a:schemeClr val="hlink"/>
                </a:solidFill>
                <a:latin typeface="Arial"/>
                <a:ea typeface="Arial"/>
                <a:cs typeface="Arial"/>
                <a:sym typeface="Arial"/>
                <a:hlinkClick r:id="rId5"/>
              </a:rPr>
              <a:t>info@autoupkeep.com</a:t>
            </a:r>
            <a:endParaRPr dirty="0"/>
          </a:p>
          <a:p>
            <a:pPr marL="342900" marR="0" lvl="0" indent="-342900" algn="ctr" rtl="0">
              <a:lnSpc>
                <a:spcPct val="80000"/>
              </a:lnSpc>
              <a:spcBef>
                <a:spcPts val="36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LinkedIn – </a:t>
            </a:r>
            <a:r>
              <a:rPr lang="en-US" sz="1800" b="0" i="0" u="sng" strike="noStrike" cap="none" dirty="0">
                <a:solidFill>
                  <a:schemeClr val="hlink"/>
                </a:solidFill>
                <a:latin typeface="Arial"/>
                <a:ea typeface="Arial"/>
                <a:cs typeface="Arial"/>
                <a:sym typeface="Arial"/>
                <a:hlinkClick r:id="rId6"/>
              </a:rPr>
              <a:t>www.LinkedIn.com/in/MichaelEGray</a:t>
            </a:r>
            <a:r>
              <a:rPr lang="en-US" sz="1800" b="0" i="0" u="none" strike="noStrike" cap="none" dirty="0">
                <a:solidFill>
                  <a:schemeClr val="dk1"/>
                </a:solidFill>
                <a:latin typeface="Arial"/>
                <a:ea typeface="Arial"/>
                <a:cs typeface="Arial"/>
                <a:sym typeface="Arial"/>
              </a:rPr>
              <a:t> </a:t>
            </a:r>
            <a:endParaRPr dirty="0"/>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Twitter – </a:t>
            </a:r>
            <a:r>
              <a:rPr lang="en-US" sz="1800" b="0" i="0" u="sng" strike="noStrike" cap="none" dirty="0">
                <a:solidFill>
                  <a:schemeClr val="hlink"/>
                </a:solidFill>
                <a:latin typeface="Arial"/>
                <a:ea typeface="Arial"/>
                <a:cs typeface="Arial"/>
                <a:sym typeface="Arial"/>
                <a:hlinkClick r:id="rId7"/>
              </a:rPr>
              <a:t>www.Twitter.com/AutoUpkeep</a:t>
            </a:r>
            <a:r>
              <a:rPr lang="en-US" sz="1800" b="0" i="0" u="none" strike="noStrike" cap="none" dirty="0">
                <a:solidFill>
                  <a:schemeClr val="dk1"/>
                </a:solidFill>
                <a:latin typeface="Arial"/>
                <a:ea typeface="Arial"/>
                <a:cs typeface="Arial"/>
                <a:sym typeface="Arial"/>
              </a:rPr>
              <a:t> </a:t>
            </a:r>
            <a:endParaRPr dirty="0"/>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Videos – </a:t>
            </a:r>
            <a:r>
              <a:rPr lang="en-US" sz="1800" b="0" i="0" u="sng" strike="noStrike" cap="none" dirty="0">
                <a:solidFill>
                  <a:schemeClr val="hlink"/>
                </a:solidFill>
                <a:latin typeface="Arial"/>
                <a:ea typeface="Arial"/>
                <a:cs typeface="Arial"/>
                <a:sym typeface="Arial"/>
                <a:hlinkClick r:id="rId8"/>
              </a:rPr>
              <a:t>www.Video.AutoUpkeep.com</a:t>
            </a:r>
            <a:r>
              <a:rPr lang="en-US" sz="1800" b="0" i="0" u="none" strike="noStrike" cap="none" dirty="0">
                <a:solidFill>
                  <a:schemeClr val="dk1"/>
                </a:solidFill>
                <a:latin typeface="Arial"/>
                <a:ea typeface="Arial"/>
                <a:cs typeface="Arial"/>
                <a:sym typeface="Arial"/>
              </a:rPr>
              <a:t> </a:t>
            </a:r>
            <a:endParaRPr dirty="0"/>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YouTube – </a:t>
            </a:r>
            <a:r>
              <a:rPr lang="en-US" sz="1800" b="0" i="0" u="sng" strike="noStrike" cap="none" dirty="0">
                <a:solidFill>
                  <a:schemeClr val="hlink"/>
                </a:solidFill>
                <a:latin typeface="Arial"/>
                <a:ea typeface="Arial"/>
                <a:cs typeface="Arial"/>
                <a:sym typeface="Arial"/>
                <a:hlinkClick r:id="rId9"/>
              </a:rPr>
              <a:t>www.YouTube.com/AutoUpkeep</a:t>
            </a:r>
            <a:r>
              <a:rPr lang="en-US" sz="1800" b="0" i="0" u="none" strike="noStrike" cap="none" dirty="0">
                <a:solidFill>
                  <a:schemeClr val="dk1"/>
                </a:solidFill>
                <a:latin typeface="Arial"/>
                <a:ea typeface="Arial"/>
                <a:cs typeface="Arial"/>
                <a:sym typeface="Arial"/>
              </a:rPr>
              <a:t> </a:t>
            </a:r>
            <a:endParaRPr dirty="0"/>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Facebook – </a:t>
            </a:r>
            <a:r>
              <a:rPr lang="en-US" sz="1800" b="0" i="0" u="sng" strike="noStrike" cap="none" dirty="0">
                <a:solidFill>
                  <a:schemeClr val="hlink"/>
                </a:solidFill>
                <a:latin typeface="Arial"/>
                <a:ea typeface="Arial"/>
                <a:cs typeface="Arial"/>
                <a:sym typeface="Arial"/>
                <a:hlinkClick r:id="rId10"/>
              </a:rPr>
              <a:t>www.Facebook.com/AutoUpkeep</a:t>
            </a:r>
            <a:r>
              <a:rPr lang="en-US" sz="1800" b="0" i="0" u="none" strike="noStrike" cap="none" dirty="0">
                <a:solidFill>
                  <a:schemeClr val="dk1"/>
                </a:solidFill>
                <a:latin typeface="Arial"/>
                <a:ea typeface="Arial"/>
                <a:cs typeface="Arial"/>
                <a:sym typeface="Arial"/>
              </a:rPr>
              <a:t> </a:t>
            </a:r>
            <a:endParaRPr dirty="0"/>
          </a:p>
          <a:p>
            <a:pPr marL="342900" marR="0" lvl="0" indent="-342900" algn="l" rtl="0">
              <a:lnSpc>
                <a:spcPct val="8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397" name="Shape 397" descr="4th-Car-and-Blue-Gradient"/>
          <p:cNvPicPr preferRelativeResize="0"/>
          <p:nvPr/>
        </p:nvPicPr>
        <p:blipFill rotWithShape="1">
          <a:blip r:embed="rId11">
            <a:alphaModFix/>
          </a:blip>
          <a:srcRect/>
          <a:stretch/>
        </p:blipFill>
        <p:spPr>
          <a:xfrm>
            <a:off x="0" y="6176962"/>
            <a:ext cx="9144000" cy="6810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Essential Questions</a:t>
            </a:r>
            <a:endParaRPr dirty="0"/>
          </a:p>
        </p:txBody>
      </p:sp>
      <p:sp>
        <p:nvSpPr>
          <p:cNvPr id="128" name="Shape 1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480"/>
              </a:spcBef>
              <a:spcAft>
                <a:spcPts val="0"/>
              </a:spcAft>
              <a:buClr>
                <a:schemeClr val="dk1"/>
              </a:buClr>
              <a:buSzPts val="2400"/>
              <a:buFont typeface="Arial"/>
              <a:buChar char="•"/>
            </a:pPr>
            <a:r>
              <a:rPr lang="en-US" b="0" i="0" u="none" strike="noStrike" cap="none" dirty="0">
                <a:solidFill>
                  <a:schemeClr val="dk1"/>
                </a:solidFill>
                <a:latin typeface="Arial"/>
                <a:ea typeface="Arial"/>
                <a:cs typeface="Arial"/>
                <a:sym typeface="Arial"/>
              </a:rPr>
              <a:t>What are the essential units in an Introductory Automotive Course? </a:t>
            </a:r>
          </a:p>
          <a:p>
            <a:pPr marL="342900" marR="0" lvl="0" indent="-342900" algn="l" rtl="0">
              <a:lnSpc>
                <a:spcPct val="80000"/>
              </a:lnSpc>
              <a:spcBef>
                <a:spcPts val="480"/>
              </a:spcBef>
              <a:spcAft>
                <a:spcPts val="0"/>
              </a:spcAft>
              <a:buClr>
                <a:schemeClr val="dk1"/>
              </a:buClr>
              <a:buSzPts val="2400"/>
              <a:buFont typeface="Arial"/>
              <a:buChar char="•"/>
            </a:pPr>
            <a:endParaRPr dirty="0"/>
          </a:p>
          <a:p>
            <a:pPr marL="342900" marR="0" lvl="0" indent="-342900" algn="l" rtl="0">
              <a:lnSpc>
                <a:spcPct val="80000"/>
              </a:lnSpc>
              <a:spcBef>
                <a:spcPts val="480"/>
              </a:spcBef>
              <a:spcAft>
                <a:spcPts val="0"/>
              </a:spcAft>
              <a:buClr>
                <a:schemeClr val="dk1"/>
              </a:buClr>
              <a:buSzPts val="2400"/>
              <a:buFont typeface="Arial"/>
              <a:buChar char="•"/>
            </a:pPr>
            <a:r>
              <a:rPr lang="en-US" b="0" i="0" u="none" strike="noStrike" cap="none" dirty="0">
                <a:solidFill>
                  <a:schemeClr val="dk1"/>
                </a:solidFill>
                <a:latin typeface="Arial"/>
                <a:ea typeface="Arial"/>
                <a:cs typeface="Arial"/>
                <a:sym typeface="Arial"/>
              </a:rPr>
              <a:t>What will each student know and be able to do at the completion of an Introductory Automotive Course?</a:t>
            </a:r>
          </a:p>
          <a:p>
            <a:pPr marL="342900" marR="0" lvl="0" indent="-342900" algn="l" rtl="0">
              <a:lnSpc>
                <a:spcPct val="80000"/>
              </a:lnSpc>
              <a:spcBef>
                <a:spcPts val="480"/>
              </a:spcBef>
              <a:spcAft>
                <a:spcPts val="0"/>
              </a:spcAft>
              <a:buClr>
                <a:schemeClr val="dk1"/>
              </a:buClr>
              <a:buSzPts val="2400"/>
              <a:buFont typeface="Arial"/>
              <a:buChar char="•"/>
            </a:pPr>
            <a:endParaRPr dirty="0"/>
          </a:p>
          <a:p>
            <a:pPr marL="342900" marR="0" lvl="0" indent="-342900" algn="l" rtl="0">
              <a:lnSpc>
                <a:spcPct val="80000"/>
              </a:lnSpc>
              <a:spcBef>
                <a:spcPts val="480"/>
              </a:spcBef>
              <a:spcAft>
                <a:spcPts val="0"/>
              </a:spcAft>
              <a:buClr>
                <a:schemeClr val="dk1"/>
              </a:buClr>
              <a:buSzPts val="2400"/>
              <a:buFont typeface="Arial"/>
              <a:buChar char="•"/>
            </a:pPr>
            <a:r>
              <a:rPr lang="en-US" b="0" i="0" u="none" strike="noStrike" cap="none" dirty="0">
                <a:solidFill>
                  <a:schemeClr val="dk1"/>
                </a:solidFill>
                <a:latin typeface="Arial"/>
                <a:ea typeface="Arial"/>
                <a:cs typeface="Arial"/>
                <a:sym typeface="Arial"/>
              </a:rPr>
              <a:t>How does an Introductory Automotive Course fit within the ASE Education Foundation (formerly NATEF) Model? </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129" name="Shape 129"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3048000"/>
            <a:ext cx="8534400" cy="25447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dirty="0"/>
              <a:t>Wh</a:t>
            </a:r>
            <a:r>
              <a:rPr lang="en-US" sz="2800" b="0" i="0" u="none" strike="noStrike" cap="none" dirty="0">
                <a:solidFill>
                  <a:schemeClr val="dk2"/>
                </a:solidFill>
                <a:latin typeface="Arial"/>
                <a:ea typeface="Arial"/>
                <a:cs typeface="Arial"/>
                <a:sym typeface="Arial"/>
              </a:rPr>
              <a:t>at should students know and be able to do when they complete an Introductory Automotive Course?</a:t>
            </a:r>
            <a:br>
              <a:rPr lang="en-US" sz="2800" b="0" i="0" u="none" strike="noStrike" cap="none" dirty="0">
                <a:solidFill>
                  <a:schemeClr val="dk2"/>
                </a:solidFill>
                <a:latin typeface="Arial"/>
                <a:ea typeface="Arial"/>
                <a:cs typeface="Arial"/>
                <a:sym typeface="Arial"/>
              </a:rPr>
            </a:br>
            <a:br>
              <a:rPr lang="en-US" sz="2800" b="0" i="0" u="none" strike="noStrike" cap="none" dirty="0">
                <a:solidFill>
                  <a:schemeClr val="dk2"/>
                </a:solidFill>
                <a:latin typeface="Arial"/>
                <a:ea typeface="Arial"/>
                <a:cs typeface="Arial"/>
                <a:sym typeface="Arial"/>
              </a:rPr>
            </a:br>
            <a:r>
              <a:rPr lang="en-US" sz="2800" dirty="0"/>
              <a:t>H</a:t>
            </a:r>
            <a:r>
              <a:rPr lang="en-US" sz="2800" b="0" i="0" u="none" strike="noStrike" cap="none" dirty="0">
                <a:solidFill>
                  <a:schemeClr val="dk2"/>
                </a:solidFill>
                <a:latin typeface="Arial"/>
                <a:ea typeface="Arial"/>
                <a:cs typeface="Arial"/>
                <a:sym typeface="Arial"/>
              </a:rPr>
              <a:t>ow do you teach this new generation of students the fundamentals of Automotive Technology?</a:t>
            </a:r>
            <a:endParaRPr dirty="0"/>
          </a:p>
        </p:txBody>
      </p:sp>
      <p:pic>
        <p:nvPicPr>
          <p:cNvPr id="135" name="Shape 13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136" name="Shape 136"/>
          <p:cNvSpPr txBox="1"/>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dirty="0">
                <a:solidFill>
                  <a:schemeClr val="dk2"/>
                </a:solidFill>
                <a:latin typeface="Arial"/>
                <a:ea typeface="Arial"/>
                <a:cs typeface="Arial"/>
                <a:sym typeface="Arial"/>
              </a:rPr>
              <a:t>A Few Questions to Think About…</a:t>
            </a:r>
            <a:endParaRPr dirty="0"/>
          </a:p>
        </p:txBody>
      </p:sp>
      <p:pic>
        <p:nvPicPr>
          <p:cNvPr id="137" name="Shape 137" descr="Screen Shot 2017-07-15 at 6.03.28 PM.png"/>
          <p:cNvPicPr preferRelativeResize="0"/>
          <p:nvPr/>
        </p:nvPicPr>
        <p:blipFill rotWithShape="1">
          <a:blip r:embed="rId4">
            <a:alphaModFix/>
          </a:blip>
          <a:srcRect/>
          <a:stretch/>
        </p:blipFill>
        <p:spPr>
          <a:xfrm>
            <a:off x="3733800" y="1752600"/>
            <a:ext cx="1320800" cy="12779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What does your first course </a:t>
            </a:r>
            <a:br>
              <a:rPr lang="en-US" sz="3600" b="0" i="0" u="none" strike="noStrike" cap="none" dirty="0">
                <a:solidFill>
                  <a:schemeClr val="dk2"/>
                </a:solidFill>
                <a:latin typeface="Arial"/>
                <a:ea typeface="Arial"/>
                <a:cs typeface="Arial"/>
                <a:sym typeface="Arial"/>
              </a:rPr>
            </a:br>
            <a:r>
              <a:rPr lang="en-US" sz="3600" b="0" i="0" u="none" strike="noStrike" cap="none" dirty="0">
                <a:solidFill>
                  <a:schemeClr val="dk2"/>
                </a:solidFill>
                <a:latin typeface="Arial"/>
                <a:ea typeface="Arial"/>
                <a:cs typeface="Arial"/>
                <a:sym typeface="Arial"/>
              </a:rPr>
              <a:t>look like now?</a:t>
            </a:r>
            <a:endParaRPr dirty="0"/>
          </a:p>
        </p:txBody>
      </p:sp>
      <p:sp>
        <p:nvSpPr>
          <p:cNvPr id="143" name="Shape 14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Discussion…</a:t>
            </a:r>
            <a:endParaRPr dirty="0"/>
          </a:p>
        </p:txBody>
      </p:sp>
      <p:pic>
        <p:nvPicPr>
          <p:cNvPr id="144" name="Shape 14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Why focus on Introductory Skills?</a:t>
            </a:r>
            <a:endParaRPr dirty="0"/>
          </a:p>
        </p:txBody>
      </p:sp>
      <p:sp>
        <p:nvSpPr>
          <p:cNvPr id="143" name="Shape 143"/>
          <p:cNvSpPr txBox="1">
            <a:spLocks noGrp="1"/>
          </p:cNvSpPr>
          <p:nvPr>
            <p:ph type="body" idx="1"/>
          </p:nvPr>
        </p:nvSpPr>
        <p:spPr>
          <a:xfrm>
            <a:off x="457200" y="1417637"/>
            <a:ext cx="8229600" cy="4525962"/>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n-US" sz="1800" dirty="0"/>
              <a:t>Recommendation from the Iowa Secondary Career and Technical Education Task Force:</a:t>
            </a:r>
          </a:p>
          <a:p>
            <a:pPr marL="0" lvl="0" indent="0">
              <a:spcBef>
                <a:spcPts val="0"/>
              </a:spcBef>
              <a:buSzPts val="2800"/>
              <a:buNone/>
            </a:pPr>
            <a:endParaRPr lang="en-US" sz="1800" dirty="0"/>
          </a:p>
          <a:p>
            <a:pPr marL="0" lvl="0" indent="0">
              <a:spcBef>
                <a:spcPts val="0"/>
              </a:spcBef>
              <a:buSzPts val="2800"/>
              <a:buNone/>
            </a:pPr>
            <a:r>
              <a:rPr lang="en-US" sz="1800" b="1" i="1" dirty="0"/>
              <a:t>“Provide high-quality, integrated CTE programming comprised of secondary exploratory and transitory coursework to prepare students for higher-level, specialized academic and technical training.” </a:t>
            </a:r>
          </a:p>
          <a:p>
            <a:pPr marL="0" lvl="0" indent="0">
              <a:spcBef>
                <a:spcPts val="0"/>
              </a:spcBef>
              <a:buSzPts val="2800"/>
              <a:buNone/>
            </a:pPr>
            <a:endParaRPr lang="en-US" sz="1800" dirty="0"/>
          </a:p>
          <a:p>
            <a:pPr marL="0" lvl="0" indent="0">
              <a:spcBef>
                <a:spcPts val="0"/>
              </a:spcBef>
              <a:buSzPts val="2800"/>
              <a:buNone/>
            </a:pPr>
            <a:r>
              <a:rPr lang="en-US" sz="1800" dirty="0"/>
              <a:t>“All too often, students enroll in advanced coursework without an appropriate academic and technical foundation. Such students tend to lack the necessary knowledge and skills to satisfy the rigorous expectations of advanced, specialized coursework and risk enrolling in coursework without purpose. The task force believes secondary CTE must be strengthened into a system which </a:t>
            </a:r>
            <a:r>
              <a:rPr lang="en-US" sz="1800" b="1" dirty="0"/>
              <a:t>encourages career exploration</a:t>
            </a:r>
            <a:r>
              <a:rPr lang="en-US" sz="1800" dirty="0"/>
              <a:t>, yet allows students to develop strong foundational skills through stackable, sequential technical and academic coursework.” </a:t>
            </a:r>
          </a:p>
          <a:p>
            <a:pPr marL="0" lvl="0" indent="0">
              <a:spcBef>
                <a:spcPts val="0"/>
              </a:spcBef>
              <a:buSzPts val="2800"/>
              <a:buNone/>
            </a:pPr>
            <a:r>
              <a:rPr lang="en-US" sz="800" dirty="0"/>
              <a:t>Source: </a:t>
            </a:r>
            <a:r>
              <a:rPr lang="en-US" sz="800" dirty="0">
                <a:hlinkClick r:id="rId3"/>
              </a:rPr>
              <a:t>https://educateiowa.gov/sites/files/ed/documents/2015-10-26CTETaskForceFinalReport.pdf</a:t>
            </a:r>
            <a:r>
              <a:rPr lang="en-US" sz="800" dirty="0"/>
              <a:t> </a:t>
            </a:r>
            <a:endParaRPr sz="800" dirty="0"/>
          </a:p>
        </p:txBody>
      </p:sp>
      <p:pic>
        <p:nvPicPr>
          <p:cNvPr id="144" name="Shape 144"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extLst>
      <p:ext uri="{BB962C8B-B14F-4D97-AF65-F5344CB8AC3E}">
        <p14:creationId xmlns:p14="http://schemas.microsoft.com/office/powerpoint/2010/main" val="246559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28650" y="365125"/>
            <a:ext cx="7886700" cy="1325563"/>
          </a:xfrm>
        </p:spPr>
        <p:txBody>
          <a:bodyPr>
            <a:normAutofit/>
          </a:bodyPr>
          <a:lstStyle/>
          <a:p>
            <a:pPr lvl="0">
              <a:lnSpc>
                <a:spcPct val="90000"/>
              </a:lnSpc>
            </a:pPr>
            <a:r>
              <a:rPr lang="en-US" sz="3400" dirty="0">
                <a:sym typeface="Arial"/>
              </a:rPr>
              <a:t>Sample Course Titles and Descriptions </a:t>
            </a:r>
            <a:br>
              <a:rPr lang="en-US" sz="3400" dirty="0">
                <a:sym typeface="Arial"/>
              </a:rPr>
            </a:br>
            <a:r>
              <a:rPr lang="en-US" sz="3400" dirty="0">
                <a:sym typeface="Arial"/>
              </a:rPr>
              <a:t>in Iowa</a:t>
            </a:r>
            <a:endParaRPr lang="en-US" sz="3400" dirty="0"/>
          </a:p>
        </p:txBody>
      </p:sp>
      <p:sp>
        <p:nvSpPr>
          <p:cNvPr id="150" name="Shape 150"/>
          <p:cNvSpPr txBox="1">
            <a:spLocks noGrp="1"/>
          </p:cNvSpPr>
          <p:nvPr>
            <p:ph type="body" idx="1"/>
          </p:nvPr>
        </p:nvSpPr>
        <p:spPr>
          <a:xfrm>
            <a:off x="207818" y="1690688"/>
            <a:ext cx="8728364" cy="4176713"/>
          </a:xfrm>
        </p:spPr>
        <p:txBody>
          <a:bodyPr>
            <a:normAutofit/>
          </a:bodyPr>
          <a:lstStyle/>
          <a:p>
            <a:pPr marL="25400" lvl="0" indent="0">
              <a:lnSpc>
                <a:spcPct val="90000"/>
              </a:lnSpc>
              <a:buNone/>
            </a:pPr>
            <a:r>
              <a:rPr lang="en-US" sz="1800" u="sng" dirty="0"/>
              <a:t>Auto Care and Maintenance</a:t>
            </a:r>
            <a:r>
              <a:rPr lang="en-US" sz="1800" dirty="0"/>
              <a:t> – “Auto Care is a class designed for everyone who plans to drive and own a vehicle. The class explores all facets of the automobile. Diagnostic and repair techniques are lab activities associated with this class. Dealing with emergencies and making educated decisions concerning automotive problems are benefits derived from successful completion of this class.” </a:t>
            </a:r>
          </a:p>
          <a:p>
            <a:pPr marL="25400" lvl="0" indent="0">
              <a:lnSpc>
                <a:spcPct val="90000"/>
              </a:lnSpc>
              <a:buNone/>
            </a:pPr>
            <a:r>
              <a:rPr lang="en-US" sz="800" dirty="0"/>
              <a:t>Source: </a:t>
            </a:r>
            <a:r>
              <a:rPr lang="en-US" sz="800" dirty="0">
                <a:hlinkClick r:id="rId3"/>
              </a:rPr>
              <a:t>https://cdn.dbqschools.org/wp-content/uploads/2019/01/dcsd-highschool-courseguide-1920.pdf</a:t>
            </a:r>
            <a:r>
              <a:rPr lang="en-US" sz="800" dirty="0"/>
              <a:t> </a:t>
            </a:r>
          </a:p>
          <a:p>
            <a:pPr marL="25400" lvl="0" indent="0">
              <a:lnSpc>
                <a:spcPct val="90000"/>
              </a:lnSpc>
              <a:buNone/>
            </a:pPr>
            <a:endParaRPr lang="en-US" sz="1600" dirty="0"/>
          </a:p>
          <a:p>
            <a:pPr marL="25400" lvl="0" indent="0">
              <a:lnSpc>
                <a:spcPct val="90000"/>
              </a:lnSpc>
              <a:buNone/>
            </a:pPr>
            <a:r>
              <a:rPr lang="en-US" sz="1800" u="sng" dirty="0"/>
              <a:t>Auto Maintenance</a:t>
            </a:r>
            <a:r>
              <a:rPr lang="en-US" sz="1800" dirty="0"/>
              <a:t> – “Auto Maintenance is a one term beginning course in automotive maintenance. We will determine what can be worked on by owners at home and what needs to be done by professionals and how to choose and work with professional technicians. We will cover selecting vehicles and vehicle sources, finances, licensing, and insuring vehicles. Basic units covered in this course are lubrication, cooling, battery, fuel system, wheel balance, charging and starting systems, with some limited body repair.”</a:t>
            </a:r>
            <a:r>
              <a:rPr lang="en-US" sz="1600" dirty="0"/>
              <a:t> </a:t>
            </a:r>
          </a:p>
          <a:p>
            <a:pPr marL="25400" lvl="0" indent="0">
              <a:lnSpc>
                <a:spcPct val="90000"/>
              </a:lnSpc>
              <a:buNone/>
            </a:pPr>
            <a:r>
              <a:rPr lang="en-US" sz="800" dirty="0"/>
              <a:t>Source: </a:t>
            </a:r>
            <a:r>
              <a:rPr lang="en-US" sz="800" dirty="0">
                <a:hlinkClick r:id="rId4"/>
              </a:rPr>
              <a:t>http://bhs.bettendorf.k12.ia.us/application/files/2915/4992/0242/Industrial_Technology_19-20.pdf</a:t>
            </a:r>
            <a:r>
              <a:rPr lang="en-US" sz="800" dirty="0"/>
              <a:t> </a:t>
            </a:r>
          </a:p>
        </p:txBody>
      </p:sp>
      <p:pic>
        <p:nvPicPr>
          <p:cNvPr id="151" name="Shape 151" descr="4th-Car-and-Blue-Gradient"/>
          <p:cNvPicPr preferRelativeResize="0"/>
          <p:nvPr/>
        </p:nvPicPr>
        <p:blipFill rotWithShape="1">
          <a:blip r:embed="rId5">
            <a:alphaModFix/>
          </a:blip>
          <a:srcRect/>
          <a:stretch/>
        </p:blipFill>
        <p:spPr>
          <a:xfrm>
            <a:off x="0" y="6176962"/>
            <a:ext cx="9144000" cy="6810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28650" y="365125"/>
            <a:ext cx="7886700" cy="1325563"/>
          </a:xfrm>
        </p:spPr>
        <p:txBody>
          <a:bodyPr>
            <a:normAutofit/>
          </a:bodyPr>
          <a:lstStyle/>
          <a:p>
            <a:pPr lvl="0">
              <a:lnSpc>
                <a:spcPct val="90000"/>
              </a:lnSpc>
            </a:pPr>
            <a:r>
              <a:rPr lang="en-US" sz="3400" dirty="0">
                <a:sym typeface="Arial"/>
              </a:rPr>
              <a:t>Sample Course Titles and Descriptions </a:t>
            </a:r>
            <a:br>
              <a:rPr lang="en-US" sz="3400" dirty="0">
                <a:sym typeface="Arial"/>
              </a:rPr>
            </a:br>
            <a:r>
              <a:rPr lang="en-US" sz="3400" dirty="0">
                <a:sym typeface="Arial"/>
              </a:rPr>
              <a:t>in Iowa</a:t>
            </a:r>
            <a:endParaRPr lang="en-US" sz="3400" dirty="0"/>
          </a:p>
        </p:txBody>
      </p:sp>
      <p:sp>
        <p:nvSpPr>
          <p:cNvPr id="150" name="Shape 150"/>
          <p:cNvSpPr txBox="1">
            <a:spLocks noGrp="1"/>
          </p:cNvSpPr>
          <p:nvPr>
            <p:ph type="body" idx="1"/>
          </p:nvPr>
        </p:nvSpPr>
        <p:spPr>
          <a:xfrm>
            <a:off x="207818" y="1690688"/>
            <a:ext cx="8728364" cy="4176713"/>
          </a:xfrm>
        </p:spPr>
        <p:txBody>
          <a:bodyPr>
            <a:normAutofit/>
          </a:bodyPr>
          <a:lstStyle/>
          <a:p>
            <a:pPr marL="25400" lvl="0" indent="0">
              <a:lnSpc>
                <a:spcPct val="90000"/>
              </a:lnSpc>
              <a:buNone/>
            </a:pPr>
            <a:r>
              <a:rPr lang="en-US" sz="1800" u="sng" dirty="0"/>
              <a:t>Car Care</a:t>
            </a:r>
            <a:r>
              <a:rPr lang="en-US" sz="1800" dirty="0"/>
              <a:t> – “Students learn the basics of automotive maintenance. This is recommended for students who do not have a background in automotives. Topics include flat tires, oil changes, checking fluids, air cleaner, batteries, tune­-ups, car maintenance and operations.” </a:t>
            </a:r>
          </a:p>
          <a:p>
            <a:pPr marL="25400" lvl="0" indent="0">
              <a:lnSpc>
                <a:spcPct val="90000"/>
              </a:lnSpc>
              <a:buNone/>
            </a:pPr>
            <a:r>
              <a:rPr lang="en-US" sz="800" dirty="0"/>
              <a:t>Source: </a:t>
            </a:r>
            <a:r>
              <a:rPr lang="en-US" sz="800" dirty="0">
                <a:hlinkClick r:id="rId3"/>
              </a:rPr>
              <a:t>http://www.muscatine.k12.ia.us/wp-content/uploads/Curriculum-GuideBook-2018-19.pdf</a:t>
            </a:r>
            <a:r>
              <a:rPr lang="en-US" sz="800" dirty="0"/>
              <a:t> </a:t>
            </a:r>
          </a:p>
          <a:p>
            <a:pPr lvl="0">
              <a:lnSpc>
                <a:spcPct val="90000"/>
              </a:lnSpc>
            </a:pPr>
            <a:endParaRPr lang="en-US" sz="1000" dirty="0"/>
          </a:p>
          <a:p>
            <a:pPr marL="25400" lvl="0" indent="0">
              <a:lnSpc>
                <a:spcPct val="90000"/>
              </a:lnSpc>
              <a:buNone/>
            </a:pPr>
            <a:r>
              <a:rPr lang="en-US" sz="1800" u="sng" dirty="0"/>
              <a:t>Consumer Auto Mechanics</a:t>
            </a:r>
            <a:r>
              <a:rPr lang="en-US" sz="1800" dirty="0"/>
              <a:t> – “Consumer Auto Mechanics is a semester course intended to introduce students to theory of operation, design, and maintenance of the automobile. The course will look at the purchase, maintenance and repair of the automobile from the point of view of a car owner. The basic systems of the automobile will be covered and the student will participate in hands on labs related to common maintenance and repair including safety, tools, equipment, and systems such as cooling, lubrication, and battery/ignition.” </a:t>
            </a:r>
          </a:p>
          <a:p>
            <a:pPr marL="25400" lvl="0" indent="0">
              <a:lnSpc>
                <a:spcPct val="90000"/>
              </a:lnSpc>
              <a:buNone/>
            </a:pPr>
            <a:r>
              <a:rPr lang="en-US" sz="800" dirty="0"/>
              <a:t>Source: </a:t>
            </a:r>
            <a:r>
              <a:rPr lang="en-US" sz="800" dirty="0">
                <a:hlinkClick r:id="rId4"/>
              </a:rPr>
              <a:t>http://w</a:t>
            </a:r>
            <a:r>
              <a:rPr lang="en-US" sz="800" dirty="0">
                <a:hlinkClick r:id="rId4"/>
              </a:rPr>
              <a:t>ww.cr.k12.ia.us/assets/30/6/Program_of_studies_19_20.pdf</a:t>
            </a:r>
            <a:r>
              <a:rPr lang="en-US" sz="800" dirty="0"/>
              <a:t> </a:t>
            </a:r>
          </a:p>
        </p:txBody>
      </p:sp>
      <p:pic>
        <p:nvPicPr>
          <p:cNvPr id="151" name="Shape 151" descr="4th-Car-and-Blue-Gradient"/>
          <p:cNvPicPr preferRelativeResize="0"/>
          <p:nvPr/>
        </p:nvPicPr>
        <p:blipFill rotWithShape="1">
          <a:blip r:embed="rId5">
            <a:alphaModFix/>
          </a:blip>
          <a:srcRect/>
          <a:stretch/>
        </p:blipFill>
        <p:spPr>
          <a:xfrm>
            <a:off x="0" y="6176962"/>
            <a:ext cx="9144000" cy="681037"/>
          </a:xfrm>
          <a:prstGeom prst="rect">
            <a:avLst/>
          </a:prstGeom>
          <a:noFill/>
          <a:ln>
            <a:noFill/>
          </a:ln>
        </p:spPr>
      </p:pic>
    </p:spTree>
    <p:extLst>
      <p:ext uri="{BB962C8B-B14F-4D97-AF65-F5344CB8AC3E}">
        <p14:creationId xmlns:p14="http://schemas.microsoft.com/office/powerpoint/2010/main" val="37101389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5481</TotalTime>
  <Words>1790</Words>
  <Application>Microsoft Office PowerPoint</Application>
  <PresentationFormat>On-screen Show (4:3)</PresentationFormat>
  <Paragraphs>208</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Default Design</vt:lpstr>
      <vt:lpstr>Auto Upkeep</vt:lpstr>
      <vt:lpstr>Download this Presentation</vt:lpstr>
      <vt:lpstr>PowerPoint Presentation</vt:lpstr>
      <vt:lpstr>Essential Questions</vt:lpstr>
      <vt:lpstr>What should students know and be able to do when they complete an Introductory Automotive Course?  How do you teach this new generation of students the fundamentals of Automotive Technology?</vt:lpstr>
      <vt:lpstr>What does your first course  look like now?</vt:lpstr>
      <vt:lpstr>Why focus on Introductory Skills?</vt:lpstr>
      <vt:lpstr>Sample Course Titles and Descriptions  in Iowa</vt:lpstr>
      <vt:lpstr>Sample Course Titles and Descriptions  in Iowa</vt:lpstr>
      <vt:lpstr>The Future is Bright for Automotive</vt:lpstr>
      <vt:lpstr>Uninformed Consumers</vt:lpstr>
      <vt:lpstr>How to Develop Curriculum</vt:lpstr>
      <vt:lpstr>Focus on Enduring Understandings</vt:lpstr>
      <vt:lpstr>What is Auto Upkeep?</vt:lpstr>
      <vt:lpstr>Think of it this way…</vt:lpstr>
      <vt:lpstr>What’s special about Auto Upkeep?</vt:lpstr>
      <vt:lpstr>What are the Auto Upkeep units? </vt:lpstr>
      <vt:lpstr>How is Auto Upkeep commonly delivered?</vt:lpstr>
      <vt:lpstr>What will each student know and be able to do at the completion of Auto Upkeep? </vt:lpstr>
      <vt:lpstr>Instructor USB – Turn Key Curriculum or Modify it as YOU Want</vt:lpstr>
      <vt:lpstr>QR Codes for Each Chapter</vt:lpstr>
      <vt:lpstr>Video Site with Over 100 Videos</vt:lpstr>
      <vt:lpstr>Online Chapter Resources</vt:lpstr>
      <vt:lpstr>Free Google Assistant Chapter Reviews</vt:lpstr>
      <vt:lpstr>Available in  Hardcover, Paperback, and eBook</vt:lpstr>
      <vt:lpstr>Who’s using Auto Upkeep?</vt:lpstr>
      <vt:lpstr>What about Articulation Agreements?</vt:lpstr>
      <vt:lpstr>PowerPoint Presentation</vt:lpstr>
      <vt:lpstr>Questions?</vt:lpstr>
      <vt:lpstr>To Get Free eBook Access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Maintenance – Basic Automotive  </dc:title>
  <dc:creator>Michael Gray</dc:creator>
  <cp:lastModifiedBy>Michael Gray</cp:lastModifiedBy>
  <cp:revision>24</cp:revision>
  <dcterms:created xsi:type="dcterms:W3CDTF">2019-11-08T19:20:35Z</dcterms:created>
  <dcterms:modified xsi:type="dcterms:W3CDTF">2019-11-12T14:43:37Z</dcterms:modified>
</cp:coreProperties>
</file>